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 id="2147483698" r:id="rId6"/>
  </p:sldMasterIdLst>
  <p:notesMasterIdLst>
    <p:notesMasterId r:id="rId8"/>
  </p:notesMasterIdLst>
  <p:sldIdLst>
    <p:sldId id="400" r:id="rId7"/>
    <p:sldId id="417" r:id="rId9"/>
    <p:sldId id="418" r:id="rId10"/>
    <p:sldId id="481" r:id="rId11"/>
    <p:sldId id="519" r:id="rId12"/>
    <p:sldId id="520" r:id="rId13"/>
    <p:sldId id="627" r:id="rId14"/>
    <p:sldId id="628" r:id="rId15"/>
    <p:sldId id="554" r:id="rId16"/>
    <p:sldId id="629" r:id="rId17"/>
    <p:sldId id="630" r:id="rId18"/>
    <p:sldId id="631" r:id="rId19"/>
    <p:sldId id="521" r:id="rId20"/>
    <p:sldId id="632" r:id="rId21"/>
    <p:sldId id="555" r:id="rId22"/>
    <p:sldId id="633" r:id="rId23"/>
    <p:sldId id="634" r:id="rId24"/>
    <p:sldId id="635" r:id="rId25"/>
    <p:sldId id="636" r:id="rId26"/>
    <p:sldId id="556" r:id="rId27"/>
    <p:sldId id="557" r:id="rId28"/>
    <p:sldId id="637" r:id="rId29"/>
    <p:sldId id="638" r:id="rId30"/>
    <p:sldId id="639" r:id="rId31"/>
    <p:sldId id="640" r:id="rId32"/>
    <p:sldId id="558" r:id="rId33"/>
    <p:sldId id="641" r:id="rId34"/>
    <p:sldId id="642" r:id="rId35"/>
    <p:sldId id="643" r:id="rId36"/>
    <p:sldId id="644" r:id="rId37"/>
    <p:sldId id="559" r:id="rId38"/>
    <p:sldId id="645" r:id="rId39"/>
    <p:sldId id="646" r:id="rId40"/>
    <p:sldId id="647" r:id="rId41"/>
    <p:sldId id="648" r:id="rId42"/>
    <p:sldId id="552" r:id="rId43"/>
    <p:sldId id="399" r:id="rId44"/>
  </p:sldIdLst>
  <p:sldSz cx="12192000" cy="6858000"/>
  <p:notesSz cx="6858000" cy="9144000"/>
  <p:custDataLst>
    <p:tags r:id="rId49"/>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B9BD9"/>
    <a:srgbClr val="2F75B4"/>
    <a:srgbClr val="91CEE2"/>
    <a:srgbClr val="99C1E4"/>
    <a:srgbClr val="FFFFFF"/>
    <a:srgbClr val="E6F2FB"/>
    <a:srgbClr val="D3ECF1"/>
    <a:srgbClr val="175094"/>
    <a:srgbClr val="7AAEDC"/>
    <a:srgbClr val="F2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43"/>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9" Type="http://schemas.openxmlformats.org/officeDocument/2006/relationships/tags" Target="tags/tag769.xml"/><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5540"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5541"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noTextEdit="1"/>
          </p:cNvSpPr>
          <p:nvPr>
            <p:ph type="sldImg"/>
          </p:nvPr>
        </p:nvSpPr>
        <p:spPr/>
      </p:sp>
      <p:sp>
        <p:nvSpPr>
          <p:cNvPr id="67586" name="备注占位符 2"/>
          <p:cNvSpPr>
            <a:spLocks noGrp="1"/>
          </p:cNvSpPr>
          <p:nvPr>
            <p:ph type="body"/>
          </p:nvPr>
        </p:nvSpPr>
        <p:spPr/>
        <p:txBody>
          <a:bodyPr anchor="t" anchorCtr="0"/>
          <a:p>
            <a:pPr lvl="0"/>
            <a:endParaRPr lang="zh-CN" altLang="en-US"/>
          </a:p>
        </p:txBody>
      </p:sp>
      <p:sp>
        <p:nvSpPr>
          <p:cNvPr id="67587"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1"/>
          <p:cNvSpPr>
            <a:spLocks noGrp="1" noRot="1" noChangeAspect="1" noTextEdit="1"/>
          </p:cNvSpPr>
          <p:nvPr>
            <p:ph type="sldImg"/>
          </p:nvPr>
        </p:nvSpPr>
        <p:spPr/>
      </p:sp>
      <p:sp>
        <p:nvSpPr>
          <p:cNvPr id="74754" name="备注占位符 2"/>
          <p:cNvSpPr>
            <a:spLocks noGrp="1"/>
          </p:cNvSpPr>
          <p:nvPr>
            <p:ph type="body"/>
          </p:nvPr>
        </p:nvSpPr>
        <p:spPr/>
        <p:txBody>
          <a:bodyPr anchor="t" anchorCtr="0"/>
          <a:p>
            <a:pPr lvl="0"/>
            <a:endParaRPr lang="zh-CN" altLang="en-US"/>
          </a:p>
        </p:txBody>
      </p:sp>
      <p:sp>
        <p:nvSpPr>
          <p:cNvPr id="7475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幻灯片图像占位符 1"/>
          <p:cNvSpPr>
            <a:spLocks noGrp="1" noRot="1" noChangeAspect="1" noTextEdit="1"/>
          </p:cNvSpPr>
          <p:nvPr>
            <p:ph type="sldImg"/>
          </p:nvPr>
        </p:nvSpPr>
        <p:spPr/>
      </p:sp>
      <p:sp>
        <p:nvSpPr>
          <p:cNvPr id="126978" name="备注占位符 2"/>
          <p:cNvSpPr>
            <a:spLocks noGrp="1"/>
          </p:cNvSpPr>
          <p:nvPr>
            <p:ph type="body"/>
          </p:nvPr>
        </p:nvSpPr>
        <p:spPr/>
        <p:txBody>
          <a:bodyPr anchor="t" anchorCtr="0"/>
          <a:p>
            <a:pPr lvl="0"/>
            <a:endParaRPr lang="zh-CN" altLang="en-US"/>
          </a:p>
        </p:txBody>
      </p:sp>
      <p:sp>
        <p:nvSpPr>
          <p:cNvPr id="126979"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85.xml"/><Relationship Id="rId7" Type="http://schemas.openxmlformats.org/officeDocument/2006/relationships/image" Target="../media/image2.png"/><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image" Target="../media/image1.png"/><Relationship Id="rId2" Type="http://schemas.openxmlformats.org/officeDocument/2006/relationships/tags" Target="../tags/tag281.xml"/><Relationship Id="rId14" Type="http://schemas.openxmlformats.org/officeDocument/2006/relationships/tags" Target="../tags/tag289.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image" Target="../media/image4.png"/><Relationship Id="rId10" Type="http://schemas.openxmlformats.org/officeDocument/2006/relationships/tags" Target="../tags/tag286.xml"/><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3.xml"/><Relationship Id="rId7" Type="http://schemas.openxmlformats.org/officeDocument/2006/relationships/image" Target="../media/image7.emf"/><Relationship Id="rId6" Type="http://schemas.openxmlformats.org/officeDocument/2006/relationships/tags" Target="../tags/tag292.xml"/><Relationship Id="rId5" Type="http://schemas.openxmlformats.org/officeDocument/2006/relationships/image" Target="../media/image6.emf"/><Relationship Id="rId4" Type="http://schemas.openxmlformats.org/officeDocument/2006/relationships/tags" Target="../tags/tag291.xml"/><Relationship Id="rId3" Type="http://schemas.openxmlformats.org/officeDocument/2006/relationships/image" Target="../media/image5.png"/><Relationship Id="rId2" Type="http://schemas.openxmlformats.org/officeDocument/2006/relationships/tags" Target="../tags/tag290.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image" Target="../media/image9.emf"/><Relationship Id="rId10" Type="http://schemas.openxmlformats.org/officeDocument/2006/relationships/tags" Target="../tags/tag294.xml"/><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image" Target="../media/image11.png"/><Relationship Id="rId7" Type="http://schemas.openxmlformats.org/officeDocument/2006/relationships/tags" Target="../tags/tag301.xml"/><Relationship Id="rId6" Type="http://schemas.openxmlformats.org/officeDocument/2006/relationships/image" Target="../media/image10.png"/><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image" Target="../media/image2.png"/><Relationship Id="rId2" Type="http://schemas.openxmlformats.org/officeDocument/2006/relationships/tags" Target="../tags/tag298.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08.xml"/><Relationship Id="rId7" Type="http://schemas.openxmlformats.org/officeDocument/2006/relationships/image" Target="../media/image7.emf"/><Relationship Id="rId6" Type="http://schemas.openxmlformats.org/officeDocument/2006/relationships/tags" Target="../tags/tag307.xml"/><Relationship Id="rId5" Type="http://schemas.openxmlformats.org/officeDocument/2006/relationships/image" Target="../media/image6.emf"/><Relationship Id="rId4" Type="http://schemas.openxmlformats.org/officeDocument/2006/relationships/tags" Target="../tags/tag306.xml"/><Relationship Id="rId3" Type="http://schemas.openxmlformats.org/officeDocument/2006/relationships/image" Target="../media/image5.png"/><Relationship Id="rId2" Type="http://schemas.openxmlformats.org/officeDocument/2006/relationships/tags" Target="../tags/tag305.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9.emf"/><Relationship Id="rId10" Type="http://schemas.openxmlformats.org/officeDocument/2006/relationships/tags" Target="../tags/tag309.xml"/><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16.xml"/><Relationship Id="rId7" Type="http://schemas.openxmlformats.org/officeDocument/2006/relationships/image" Target="../media/image7.emf"/><Relationship Id="rId6" Type="http://schemas.openxmlformats.org/officeDocument/2006/relationships/tags" Target="../tags/tag315.xml"/><Relationship Id="rId5" Type="http://schemas.openxmlformats.org/officeDocument/2006/relationships/image" Target="../media/image6.emf"/><Relationship Id="rId4" Type="http://schemas.openxmlformats.org/officeDocument/2006/relationships/tags" Target="../tags/tag314.xml"/><Relationship Id="rId3" Type="http://schemas.openxmlformats.org/officeDocument/2006/relationships/image" Target="../media/image12.png"/><Relationship Id="rId2" Type="http://schemas.openxmlformats.org/officeDocument/2006/relationships/tags" Target="../tags/tag313.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image" Target="../media/image9.emf"/><Relationship Id="rId10" Type="http://schemas.openxmlformats.org/officeDocument/2006/relationships/tags" Target="../tags/tag317.xml"/><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323.xml"/><Relationship Id="rId5" Type="http://schemas.openxmlformats.org/officeDocument/2006/relationships/image" Target="../media/image8.emf"/><Relationship Id="rId4" Type="http://schemas.openxmlformats.org/officeDocument/2006/relationships/tags" Target="../tags/tag322.xml"/><Relationship Id="rId3" Type="http://schemas.openxmlformats.org/officeDocument/2006/relationships/image" Target="../media/image12.png"/><Relationship Id="rId2" Type="http://schemas.openxmlformats.org/officeDocument/2006/relationships/tags" Target="../tags/tag32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27.xml"/><Relationship Id="rId7" Type="http://schemas.openxmlformats.org/officeDocument/2006/relationships/image" Target="../media/image7.emf"/><Relationship Id="rId6" Type="http://schemas.openxmlformats.org/officeDocument/2006/relationships/tags" Target="../tags/tag326.xml"/><Relationship Id="rId5" Type="http://schemas.openxmlformats.org/officeDocument/2006/relationships/image" Target="../media/image6.emf"/><Relationship Id="rId4" Type="http://schemas.openxmlformats.org/officeDocument/2006/relationships/tags" Target="../tags/tag325.xml"/><Relationship Id="rId3" Type="http://schemas.openxmlformats.org/officeDocument/2006/relationships/image" Target="../media/image5.png"/><Relationship Id="rId2" Type="http://schemas.openxmlformats.org/officeDocument/2006/relationships/tags" Target="../tags/tag324.xml"/><Relationship Id="rId11" Type="http://schemas.openxmlformats.org/officeDocument/2006/relationships/image" Target="../media/image9.emf"/><Relationship Id="rId10" Type="http://schemas.openxmlformats.org/officeDocument/2006/relationships/tags" Target="../tags/tag328.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32.xml"/><Relationship Id="rId7" Type="http://schemas.openxmlformats.org/officeDocument/2006/relationships/image" Target="../media/image7.emf"/><Relationship Id="rId6" Type="http://schemas.openxmlformats.org/officeDocument/2006/relationships/tags" Target="../tags/tag331.xml"/><Relationship Id="rId5" Type="http://schemas.openxmlformats.org/officeDocument/2006/relationships/image" Target="../media/image6.emf"/><Relationship Id="rId4" Type="http://schemas.openxmlformats.org/officeDocument/2006/relationships/tags" Target="../tags/tag330.xml"/><Relationship Id="rId3" Type="http://schemas.openxmlformats.org/officeDocument/2006/relationships/image" Target="../media/image5.png"/><Relationship Id="rId2" Type="http://schemas.openxmlformats.org/officeDocument/2006/relationships/tags" Target="../tags/tag329.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9.emf"/><Relationship Id="rId10" Type="http://schemas.openxmlformats.org/officeDocument/2006/relationships/tags" Target="../tags/tag333.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0.xml"/><Relationship Id="rId7" Type="http://schemas.openxmlformats.org/officeDocument/2006/relationships/image" Target="../media/image7.emf"/><Relationship Id="rId6" Type="http://schemas.openxmlformats.org/officeDocument/2006/relationships/tags" Target="../tags/tag339.xml"/><Relationship Id="rId5" Type="http://schemas.openxmlformats.org/officeDocument/2006/relationships/image" Target="../media/image6.emf"/><Relationship Id="rId4" Type="http://schemas.openxmlformats.org/officeDocument/2006/relationships/tags" Target="../tags/tag338.xml"/><Relationship Id="rId3" Type="http://schemas.openxmlformats.org/officeDocument/2006/relationships/image" Target="../media/image12.png"/><Relationship Id="rId2" Type="http://schemas.openxmlformats.org/officeDocument/2006/relationships/tags" Target="../tags/tag337.xml"/><Relationship Id="rId14" Type="http://schemas.openxmlformats.org/officeDocument/2006/relationships/tags" Target="../tags/tag344.xml"/><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image" Target="../media/image9.emf"/><Relationship Id="rId10" Type="http://schemas.openxmlformats.org/officeDocument/2006/relationships/tags" Target="../tags/tag341.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48.xml"/><Relationship Id="rId7" Type="http://schemas.openxmlformats.org/officeDocument/2006/relationships/image" Target="../media/image7.emf"/><Relationship Id="rId6" Type="http://schemas.openxmlformats.org/officeDocument/2006/relationships/tags" Target="../tags/tag347.xml"/><Relationship Id="rId5" Type="http://schemas.openxmlformats.org/officeDocument/2006/relationships/image" Target="../media/image6.emf"/><Relationship Id="rId4" Type="http://schemas.openxmlformats.org/officeDocument/2006/relationships/tags" Target="../tags/tag346.xml"/><Relationship Id="rId3" Type="http://schemas.openxmlformats.org/officeDocument/2006/relationships/image" Target="../media/image5.png"/><Relationship Id="rId2" Type="http://schemas.openxmlformats.org/officeDocument/2006/relationships/tags" Target="../tags/tag345.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image" Target="../media/image9.emf"/><Relationship Id="rId10" Type="http://schemas.openxmlformats.org/officeDocument/2006/relationships/tags" Target="../tags/tag349.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357.xml"/><Relationship Id="rId8" Type="http://schemas.openxmlformats.org/officeDocument/2006/relationships/tags" Target="../tags/tag356.xml"/><Relationship Id="rId7" Type="http://schemas.openxmlformats.org/officeDocument/2006/relationships/image" Target="../media/image1.png"/><Relationship Id="rId6" Type="http://schemas.openxmlformats.org/officeDocument/2006/relationships/tags" Target="../tags/tag355.xml"/><Relationship Id="rId5" Type="http://schemas.openxmlformats.org/officeDocument/2006/relationships/image" Target="../media/image14.png"/><Relationship Id="rId4" Type="http://schemas.openxmlformats.org/officeDocument/2006/relationships/tags" Target="../tags/tag354.xml"/><Relationship Id="rId3" Type="http://schemas.openxmlformats.org/officeDocument/2006/relationships/image" Target="../media/image13.png"/><Relationship Id="rId2" Type="http://schemas.openxmlformats.org/officeDocument/2006/relationships/tags" Target="../tags/tag353.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image" Target="../media/image2.png"/><Relationship Id="rId13" Type="http://schemas.openxmlformats.org/officeDocument/2006/relationships/tags" Target="../tags/tag359.xml"/><Relationship Id="rId12" Type="http://schemas.openxmlformats.org/officeDocument/2006/relationships/image" Target="../media/image16.png"/><Relationship Id="rId11" Type="http://schemas.openxmlformats.org/officeDocument/2006/relationships/tags" Target="../tags/tag358.xml"/><Relationship Id="rId10" Type="http://schemas.openxmlformats.org/officeDocument/2006/relationships/image" Target="../media/image1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8" Type="http://schemas.openxmlformats.org/officeDocument/2006/relationships/theme" Target="../theme/theme4.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5.xml"/><Relationship Id="rId8" Type="http://schemas.openxmlformats.org/officeDocument/2006/relationships/slideLayout" Target="../slideLayouts/slideLayout54.xml"/><Relationship Id="rId7" Type="http://schemas.openxmlformats.org/officeDocument/2006/relationships/slideLayout" Target="../slideLayouts/slideLayout53.xml"/><Relationship Id="rId6" Type="http://schemas.openxmlformats.org/officeDocument/2006/relationships/slideLayout" Target="../slideLayouts/slideLayout52.xml"/><Relationship Id="rId5" Type="http://schemas.openxmlformats.org/officeDocument/2006/relationships/slideLayout" Target="../slideLayouts/slideLayout51.xml"/><Relationship Id="rId4" Type="http://schemas.openxmlformats.org/officeDocument/2006/relationships/slideLayout" Target="../slideLayouts/slideLayout50.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9" Type="http://schemas.openxmlformats.org/officeDocument/2006/relationships/theme" Target="../theme/theme5.xml"/><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slideLayout" Target="../slideLayouts/slideLayout58.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5123"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72.xml"/><Relationship Id="rId1" Type="http://schemas.openxmlformats.org/officeDocument/2006/relationships/tags" Target="../tags/tag371.xml"/></Relationships>
</file>

<file path=ppt/slides/_rels/slide10.xml.rels><?xml version="1.0" encoding="UTF-8" standalone="yes"?>
<Relationships xmlns="http://schemas.openxmlformats.org/package/2006/relationships"><Relationship Id="rId9" Type="http://schemas.openxmlformats.org/officeDocument/2006/relationships/tags" Target="../tags/tag444.xml"/><Relationship Id="rId8" Type="http://schemas.openxmlformats.org/officeDocument/2006/relationships/tags" Target="../tags/tag443.xml"/><Relationship Id="rId7" Type="http://schemas.openxmlformats.org/officeDocument/2006/relationships/tags" Target="../tags/tag442.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 Id="rId33" Type="http://schemas.openxmlformats.org/officeDocument/2006/relationships/slideLayout" Target="../slideLayouts/slideLayout7.xml"/><Relationship Id="rId32" Type="http://schemas.openxmlformats.org/officeDocument/2006/relationships/tags" Target="../tags/tag467.xml"/><Relationship Id="rId31" Type="http://schemas.openxmlformats.org/officeDocument/2006/relationships/tags" Target="../tags/tag466.xml"/><Relationship Id="rId30" Type="http://schemas.openxmlformats.org/officeDocument/2006/relationships/tags" Target="../tags/tag465.xml"/><Relationship Id="rId3" Type="http://schemas.openxmlformats.org/officeDocument/2006/relationships/tags" Target="../tags/tag438.xml"/><Relationship Id="rId29" Type="http://schemas.openxmlformats.org/officeDocument/2006/relationships/tags" Target="../tags/tag464.xml"/><Relationship Id="rId28" Type="http://schemas.openxmlformats.org/officeDocument/2006/relationships/tags" Target="../tags/tag463.xml"/><Relationship Id="rId27" Type="http://schemas.openxmlformats.org/officeDocument/2006/relationships/tags" Target="../tags/tag462.xml"/><Relationship Id="rId26" Type="http://schemas.openxmlformats.org/officeDocument/2006/relationships/tags" Target="../tags/tag461.xml"/><Relationship Id="rId25" Type="http://schemas.openxmlformats.org/officeDocument/2006/relationships/tags" Target="../tags/tag460.xml"/><Relationship Id="rId24" Type="http://schemas.openxmlformats.org/officeDocument/2006/relationships/tags" Target="../tags/tag459.xml"/><Relationship Id="rId23" Type="http://schemas.openxmlformats.org/officeDocument/2006/relationships/tags" Target="../tags/tag458.xml"/><Relationship Id="rId22" Type="http://schemas.openxmlformats.org/officeDocument/2006/relationships/tags" Target="../tags/tag457.xml"/><Relationship Id="rId21" Type="http://schemas.openxmlformats.org/officeDocument/2006/relationships/tags" Target="../tags/tag456.xml"/><Relationship Id="rId20" Type="http://schemas.openxmlformats.org/officeDocument/2006/relationships/tags" Target="../tags/tag455.xml"/><Relationship Id="rId2" Type="http://schemas.openxmlformats.org/officeDocument/2006/relationships/tags" Target="../tags/tag437.xml"/><Relationship Id="rId19" Type="http://schemas.openxmlformats.org/officeDocument/2006/relationships/tags" Target="../tags/tag454.xml"/><Relationship Id="rId18" Type="http://schemas.openxmlformats.org/officeDocument/2006/relationships/tags" Target="../tags/tag453.xml"/><Relationship Id="rId17" Type="http://schemas.openxmlformats.org/officeDocument/2006/relationships/tags" Target="../tags/tag452.xml"/><Relationship Id="rId16" Type="http://schemas.openxmlformats.org/officeDocument/2006/relationships/tags" Target="../tags/tag451.xml"/><Relationship Id="rId15" Type="http://schemas.openxmlformats.org/officeDocument/2006/relationships/tags" Target="../tags/tag450.xml"/><Relationship Id="rId14" Type="http://schemas.openxmlformats.org/officeDocument/2006/relationships/tags" Target="../tags/tag449.xml"/><Relationship Id="rId13" Type="http://schemas.openxmlformats.org/officeDocument/2006/relationships/tags" Target="../tags/tag448.xml"/><Relationship Id="rId12" Type="http://schemas.openxmlformats.org/officeDocument/2006/relationships/tags" Target="../tags/tag447.xml"/><Relationship Id="rId11" Type="http://schemas.openxmlformats.org/officeDocument/2006/relationships/tags" Target="../tags/tag446.xml"/><Relationship Id="rId10" Type="http://schemas.openxmlformats.org/officeDocument/2006/relationships/tags" Target="../tags/tag445.xml"/><Relationship Id="rId1" Type="http://schemas.openxmlformats.org/officeDocument/2006/relationships/tags" Target="../tags/tag436.xml"/></Relationships>
</file>

<file path=ppt/slides/_rels/slide11.xml.rels><?xml version="1.0" encoding="UTF-8" standalone="yes"?>
<Relationships xmlns="http://schemas.openxmlformats.org/package/2006/relationships"><Relationship Id="rId9" Type="http://schemas.openxmlformats.org/officeDocument/2006/relationships/tags" Target="../tags/tag475.xml"/><Relationship Id="rId8" Type="http://schemas.openxmlformats.org/officeDocument/2006/relationships/tags" Target="../tags/tag474.xml"/><Relationship Id="rId7" Type="http://schemas.openxmlformats.org/officeDocument/2006/relationships/tags" Target="../tags/tag473.xml"/><Relationship Id="rId6" Type="http://schemas.openxmlformats.org/officeDocument/2006/relationships/tags" Target="../tags/tag472.xml"/><Relationship Id="rId5" Type="http://schemas.openxmlformats.org/officeDocument/2006/relationships/image" Target="../media/image21.png"/><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tags" Target="../tags/tag469.xml"/><Relationship Id="rId17" Type="http://schemas.openxmlformats.org/officeDocument/2006/relationships/slideLayout" Target="../slideLayouts/slideLayout6.xml"/><Relationship Id="rId16" Type="http://schemas.openxmlformats.org/officeDocument/2006/relationships/tags" Target="../tags/tag481.xml"/><Relationship Id="rId15" Type="http://schemas.openxmlformats.org/officeDocument/2006/relationships/tags" Target="../tags/tag480.xml"/><Relationship Id="rId14" Type="http://schemas.openxmlformats.org/officeDocument/2006/relationships/tags" Target="../tags/tag479.xml"/><Relationship Id="rId13" Type="http://schemas.openxmlformats.org/officeDocument/2006/relationships/image" Target="../media/image22.jpeg"/><Relationship Id="rId12" Type="http://schemas.openxmlformats.org/officeDocument/2006/relationships/tags" Target="../tags/tag478.xml"/><Relationship Id="rId11" Type="http://schemas.openxmlformats.org/officeDocument/2006/relationships/tags" Target="../tags/tag477.xml"/><Relationship Id="rId10" Type="http://schemas.openxmlformats.org/officeDocument/2006/relationships/tags" Target="../tags/tag476.xml"/><Relationship Id="rId1" Type="http://schemas.openxmlformats.org/officeDocument/2006/relationships/tags" Target="../tags/tag468.xml"/></Relationships>
</file>

<file path=ppt/slides/_rels/slide12.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tags" Target="../tags/tag489.xml"/><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 Id="rId33" Type="http://schemas.openxmlformats.org/officeDocument/2006/relationships/slideLayout" Target="../slideLayouts/slideLayout7.xml"/><Relationship Id="rId32" Type="http://schemas.openxmlformats.org/officeDocument/2006/relationships/tags" Target="../tags/tag513.xml"/><Relationship Id="rId31" Type="http://schemas.openxmlformats.org/officeDocument/2006/relationships/tags" Target="../tags/tag512.xml"/><Relationship Id="rId30" Type="http://schemas.openxmlformats.org/officeDocument/2006/relationships/tags" Target="../tags/tag511.xml"/><Relationship Id="rId3" Type="http://schemas.openxmlformats.org/officeDocument/2006/relationships/tags" Target="../tags/tag484.xml"/><Relationship Id="rId29" Type="http://schemas.openxmlformats.org/officeDocument/2006/relationships/tags" Target="../tags/tag510.xml"/><Relationship Id="rId28" Type="http://schemas.openxmlformats.org/officeDocument/2006/relationships/tags" Target="../tags/tag509.xml"/><Relationship Id="rId27" Type="http://schemas.openxmlformats.org/officeDocument/2006/relationships/tags" Target="../tags/tag508.xml"/><Relationship Id="rId26" Type="http://schemas.openxmlformats.org/officeDocument/2006/relationships/tags" Target="../tags/tag507.xml"/><Relationship Id="rId25" Type="http://schemas.openxmlformats.org/officeDocument/2006/relationships/tags" Target="../tags/tag506.xml"/><Relationship Id="rId24" Type="http://schemas.openxmlformats.org/officeDocument/2006/relationships/tags" Target="../tags/tag505.xml"/><Relationship Id="rId23" Type="http://schemas.openxmlformats.org/officeDocument/2006/relationships/tags" Target="../tags/tag504.xml"/><Relationship Id="rId22" Type="http://schemas.openxmlformats.org/officeDocument/2006/relationships/tags" Target="../tags/tag503.xml"/><Relationship Id="rId21" Type="http://schemas.openxmlformats.org/officeDocument/2006/relationships/tags" Target="../tags/tag502.xml"/><Relationship Id="rId20" Type="http://schemas.openxmlformats.org/officeDocument/2006/relationships/tags" Target="../tags/tag501.xml"/><Relationship Id="rId2" Type="http://schemas.openxmlformats.org/officeDocument/2006/relationships/tags" Target="../tags/tag483.xml"/><Relationship Id="rId19" Type="http://schemas.openxmlformats.org/officeDocument/2006/relationships/tags" Target="../tags/tag500.xml"/><Relationship Id="rId18" Type="http://schemas.openxmlformats.org/officeDocument/2006/relationships/tags" Target="../tags/tag499.xml"/><Relationship Id="rId17" Type="http://schemas.openxmlformats.org/officeDocument/2006/relationships/tags" Target="../tags/tag498.xml"/><Relationship Id="rId16" Type="http://schemas.openxmlformats.org/officeDocument/2006/relationships/tags" Target="../tags/tag497.xml"/><Relationship Id="rId15" Type="http://schemas.openxmlformats.org/officeDocument/2006/relationships/tags" Target="../tags/tag496.xml"/><Relationship Id="rId14" Type="http://schemas.openxmlformats.org/officeDocument/2006/relationships/tags" Target="../tags/tag495.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tags" Target="../tags/tag482.xml"/></Relationships>
</file>

<file path=ppt/slides/_rels/slide13.xml.rels><?xml version="1.0" encoding="UTF-8" standalone="yes"?>
<Relationships xmlns="http://schemas.openxmlformats.org/package/2006/relationships"><Relationship Id="rId9" Type="http://schemas.openxmlformats.org/officeDocument/2006/relationships/tags" Target="../tags/tag522.xml"/><Relationship Id="rId8" Type="http://schemas.openxmlformats.org/officeDocument/2006/relationships/tags" Target="../tags/tag521.xml"/><Relationship Id="rId7" Type="http://schemas.openxmlformats.org/officeDocument/2006/relationships/tags" Target="../tags/tag520.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 Id="rId3" Type="http://schemas.openxmlformats.org/officeDocument/2006/relationships/tags" Target="../tags/tag516.xml"/><Relationship Id="rId2" Type="http://schemas.openxmlformats.org/officeDocument/2006/relationships/tags" Target="../tags/tag515.xml"/><Relationship Id="rId13" Type="http://schemas.openxmlformats.org/officeDocument/2006/relationships/slideLayout" Target="../slideLayouts/slideLayout52.xml"/><Relationship Id="rId12" Type="http://schemas.openxmlformats.org/officeDocument/2006/relationships/tags" Target="../tags/tag524.xml"/><Relationship Id="rId11" Type="http://schemas.openxmlformats.org/officeDocument/2006/relationships/image" Target="../media/image23.png"/><Relationship Id="rId10" Type="http://schemas.openxmlformats.org/officeDocument/2006/relationships/tags" Target="../tags/tag523.xml"/><Relationship Id="rId1" Type="http://schemas.openxmlformats.org/officeDocument/2006/relationships/tags" Target="../tags/tag5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25.xml"/></Relationships>
</file>

<file path=ppt/slides/_rels/slide15.xml.rels><?xml version="1.0" encoding="UTF-8" standalone="yes"?>
<Relationships xmlns="http://schemas.openxmlformats.org/package/2006/relationships"><Relationship Id="rId9" Type="http://schemas.openxmlformats.org/officeDocument/2006/relationships/tags" Target="../tags/tag534.xml"/><Relationship Id="rId8" Type="http://schemas.openxmlformats.org/officeDocument/2006/relationships/tags" Target="../tags/tag533.xml"/><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tags" Target="../tags/tag530.xml"/><Relationship Id="rId4" Type="http://schemas.openxmlformats.org/officeDocument/2006/relationships/tags" Target="../tags/tag529.xml"/><Relationship Id="rId3" Type="http://schemas.openxmlformats.org/officeDocument/2006/relationships/tags" Target="../tags/tag528.xml"/><Relationship Id="rId2" Type="http://schemas.openxmlformats.org/officeDocument/2006/relationships/tags" Target="../tags/tag527.xml"/><Relationship Id="rId12" Type="http://schemas.openxmlformats.org/officeDocument/2006/relationships/slideLayout" Target="../slideLayouts/slideLayout6.xml"/><Relationship Id="rId11" Type="http://schemas.openxmlformats.org/officeDocument/2006/relationships/tags" Target="../tags/tag536.xml"/><Relationship Id="rId10" Type="http://schemas.openxmlformats.org/officeDocument/2006/relationships/tags" Target="../tags/tag535.xml"/><Relationship Id="rId1" Type="http://schemas.openxmlformats.org/officeDocument/2006/relationships/tags" Target="../tags/tag526.xml"/></Relationships>
</file>

<file path=ppt/slides/_rels/slide16.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 Type="http://schemas.openxmlformats.org/officeDocument/2006/relationships/tags" Target="../tags/tag538.xml"/><Relationship Id="rId12" Type="http://schemas.openxmlformats.org/officeDocument/2006/relationships/slideLayout" Target="../slideLayouts/slideLayout6.xml"/><Relationship Id="rId11" Type="http://schemas.openxmlformats.org/officeDocument/2006/relationships/tags" Target="../tags/tag547.xml"/><Relationship Id="rId10" Type="http://schemas.openxmlformats.org/officeDocument/2006/relationships/tags" Target="../tags/tag546.xml"/><Relationship Id="rId1" Type="http://schemas.openxmlformats.org/officeDocument/2006/relationships/tags" Target="../tags/tag537.xml"/></Relationships>
</file>

<file path=ppt/slides/_rels/slide17.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 Type="http://schemas.openxmlformats.org/officeDocument/2006/relationships/tags" Target="../tags/tag549.xml"/><Relationship Id="rId12" Type="http://schemas.openxmlformats.org/officeDocument/2006/relationships/slideLayout" Target="../slideLayouts/slideLayout6.xml"/><Relationship Id="rId11" Type="http://schemas.openxmlformats.org/officeDocument/2006/relationships/tags" Target="../tags/tag558.xml"/><Relationship Id="rId10" Type="http://schemas.openxmlformats.org/officeDocument/2006/relationships/tags" Target="../tags/tag557.xml"/><Relationship Id="rId1" Type="http://schemas.openxmlformats.org/officeDocument/2006/relationships/tags" Target="../tags/tag548.xml"/></Relationships>
</file>

<file path=ppt/slides/_rels/slide18.xml.rels><?xml version="1.0" encoding="UTF-8" standalone="yes"?>
<Relationships xmlns="http://schemas.openxmlformats.org/package/2006/relationships"><Relationship Id="rId9" Type="http://schemas.openxmlformats.org/officeDocument/2006/relationships/tags" Target="../tags/tag567.xml"/><Relationship Id="rId8" Type="http://schemas.openxmlformats.org/officeDocument/2006/relationships/tags" Target="../tags/tag566.xml"/><Relationship Id="rId7" Type="http://schemas.openxmlformats.org/officeDocument/2006/relationships/tags" Target="../tags/tag565.xml"/><Relationship Id="rId6" Type="http://schemas.openxmlformats.org/officeDocument/2006/relationships/tags" Target="../tags/tag564.xml"/><Relationship Id="rId5" Type="http://schemas.openxmlformats.org/officeDocument/2006/relationships/tags" Target="../tags/tag563.xml"/><Relationship Id="rId4" Type="http://schemas.openxmlformats.org/officeDocument/2006/relationships/tags" Target="../tags/tag562.xml"/><Relationship Id="rId3" Type="http://schemas.openxmlformats.org/officeDocument/2006/relationships/tags" Target="../tags/tag561.xml"/><Relationship Id="rId2" Type="http://schemas.openxmlformats.org/officeDocument/2006/relationships/tags" Target="../tags/tag560.xml"/><Relationship Id="rId12" Type="http://schemas.openxmlformats.org/officeDocument/2006/relationships/slideLayout" Target="../slideLayouts/slideLayout6.xml"/><Relationship Id="rId11" Type="http://schemas.openxmlformats.org/officeDocument/2006/relationships/tags" Target="../tags/tag569.xml"/><Relationship Id="rId10" Type="http://schemas.openxmlformats.org/officeDocument/2006/relationships/tags" Target="../tags/tag568.xml"/><Relationship Id="rId1" Type="http://schemas.openxmlformats.org/officeDocument/2006/relationships/tags" Target="../tags/tag559.xml"/></Relationships>
</file>

<file path=ppt/slides/_rels/slide19.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3" Type="http://schemas.openxmlformats.org/officeDocument/2006/relationships/slideLayout" Target="../slideLayouts/slideLayout6.xml"/><Relationship Id="rId12" Type="http://schemas.openxmlformats.org/officeDocument/2006/relationships/tags" Target="../tags/tag581.xml"/><Relationship Id="rId11" Type="http://schemas.openxmlformats.org/officeDocument/2006/relationships/tags" Target="../tags/tag580.xml"/><Relationship Id="rId10" Type="http://schemas.openxmlformats.org/officeDocument/2006/relationships/tags" Target="../tags/tag579.xml"/><Relationship Id="rId1" Type="http://schemas.openxmlformats.org/officeDocument/2006/relationships/tags" Target="../tags/tag570.xml"/></Relationships>
</file>

<file path=ppt/slides/_rels/slide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0" Type="http://schemas.openxmlformats.org/officeDocument/2006/relationships/notesSlide" Target="../notesSlides/notesSlide2.xml"/><Relationship Id="rId3" Type="http://schemas.openxmlformats.org/officeDocument/2006/relationships/tags" Target="../tags/tag375.xml"/><Relationship Id="rId29" Type="http://schemas.openxmlformats.org/officeDocument/2006/relationships/slideLayout" Target="../slideLayouts/slideLayout18.xml"/><Relationship Id="rId28" Type="http://schemas.openxmlformats.org/officeDocument/2006/relationships/tags" Target="../tags/tag400.xml"/><Relationship Id="rId27" Type="http://schemas.openxmlformats.org/officeDocument/2006/relationships/tags" Target="../tags/tag399.xml"/><Relationship Id="rId26" Type="http://schemas.openxmlformats.org/officeDocument/2006/relationships/tags" Target="../tags/tag398.xml"/><Relationship Id="rId25" Type="http://schemas.openxmlformats.org/officeDocument/2006/relationships/tags" Target="../tags/tag397.xml"/><Relationship Id="rId24" Type="http://schemas.openxmlformats.org/officeDocument/2006/relationships/tags" Target="../tags/tag396.xml"/><Relationship Id="rId23" Type="http://schemas.openxmlformats.org/officeDocument/2006/relationships/tags" Target="../tags/tag395.xml"/><Relationship Id="rId22" Type="http://schemas.openxmlformats.org/officeDocument/2006/relationships/tags" Target="../tags/tag394.xml"/><Relationship Id="rId21" Type="http://schemas.openxmlformats.org/officeDocument/2006/relationships/tags" Target="../tags/tag393.xml"/><Relationship Id="rId20" Type="http://schemas.openxmlformats.org/officeDocument/2006/relationships/tags" Target="../tags/tag392.xml"/><Relationship Id="rId2" Type="http://schemas.openxmlformats.org/officeDocument/2006/relationships/tags" Target="../tags/tag374.xml"/><Relationship Id="rId19" Type="http://schemas.openxmlformats.org/officeDocument/2006/relationships/tags" Target="../tags/tag391.xml"/><Relationship Id="rId18" Type="http://schemas.openxmlformats.org/officeDocument/2006/relationships/tags" Target="../tags/tag390.xml"/><Relationship Id="rId17" Type="http://schemas.openxmlformats.org/officeDocument/2006/relationships/tags" Target="../tags/tag389.xml"/><Relationship Id="rId16" Type="http://schemas.openxmlformats.org/officeDocument/2006/relationships/tags" Target="../tags/tag388.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20.xml.rels><?xml version="1.0" encoding="UTF-8" standalone="yes"?>
<Relationships xmlns="http://schemas.openxmlformats.org/package/2006/relationships"><Relationship Id="rId9" Type="http://schemas.openxmlformats.org/officeDocument/2006/relationships/tags" Target="../tags/tag590.xml"/><Relationship Id="rId8" Type="http://schemas.openxmlformats.org/officeDocument/2006/relationships/tags" Target="../tags/tag589.xml"/><Relationship Id="rId7" Type="http://schemas.openxmlformats.org/officeDocument/2006/relationships/tags" Target="../tags/tag588.xml"/><Relationship Id="rId6" Type="http://schemas.openxmlformats.org/officeDocument/2006/relationships/tags" Target="../tags/tag587.xml"/><Relationship Id="rId5" Type="http://schemas.openxmlformats.org/officeDocument/2006/relationships/tags" Target="../tags/tag586.xml"/><Relationship Id="rId4" Type="http://schemas.openxmlformats.org/officeDocument/2006/relationships/tags" Target="../tags/tag585.xml"/><Relationship Id="rId3" Type="http://schemas.openxmlformats.org/officeDocument/2006/relationships/tags" Target="../tags/tag584.xml"/><Relationship Id="rId2" Type="http://schemas.openxmlformats.org/officeDocument/2006/relationships/tags" Target="../tags/tag583.xml"/><Relationship Id="rId12" Type="http://schemas.openxmlformats.org/officeDocument/2006/relationships/slideLayout" Target="../slideLayouts/slideLayout6.xml"/><Relationship Id="rId11" Type="http://schemas.openxmlformats.org/officeDocument/2006/relationships/tags" Target="../tags/tag592.xml"/><Relationship Id="rId10" Type="http://schemas.openxmlformats.org/officeDocument/2006/relationships/tags" Target="../tags/tag591.xml"/><Relationship Id="rId1" Type="http://schemas.openxmlformats.org/officeDocument/2006/relationships/tags" Target="../tags/tag582.xml"/></Relationships>
</file>

<file path=ppt/slides/_rels/slide21.xml.rels><?xml version="1.0" encoding="UTF-8" standalone="yes"?>
<Relationships xmlns="http://schemas.openxmlformats.org/package/2006/relationships"><Relationship Id="rId9" Type="http://schemas.openxmlformats.org/officeDocument/2006/relationships/tags" Target="../tags/tag601.xml"/><Relationship Id="rId8" Type="http://schemas.openxmlformats.org/officeDocument/2006/relationships/tags" Target="../tags/tag600.xml"/><Relationship Id="rId7" Type="http://schemas.openxmlformats.org/officeDocument/2006/relationships/tags" Target="../tags/tag599.xml"/><Relationship Id="rId6" Type="http://schemas.openxmlformats.org/officeDocument/2006/relationships/tags" Target="../tags/tag598.xml"/><Relationship Id="rId5" Type="http://schemas.openxmlformats.org/officeDocument/2006/relationships/tags" Target="../tags/tag597.xml"/><Relationship Id="rId4" Type="http://schemas.openxmlformats.org/officeDocument/2006/relationships/tags" Target="../tags/tag596.xml"/><Relationship Id="rId3" Type="http://schemas.openxmlformats.org/officeDocument/2006/relationships/tags" Target="../tags/tag595.xml"/><Relationship Id="rId2" Type="http://schemas.openxmlformats.org/officeDocument/2006/relationships/tags" Target="../tags/tag594.xml"/><Relationship Id="rId12" Type="http://schemas.openxmlformats.org/officeDocument/2006/relationships/slideLayout" Target="../slideLayouts/slideLayout6.xml"/><Relationship Id="rId11" Type="http://schemas.openxmlformats.org/officeDocument/2006/relationships/tags" Target="../tags/tag603.xml"/><Relationship Id="rId10" Type="http://schemas.openxmlformats.org/officeDocument/2006/relationships/tags" Target="../tags/tag602.xml"/><Relationship Id="rId1" Type="http://schemas.openxmlformats.org/officeDocument/2006/relationships/tags" Target="../tags/tag593.xml"/></Relationships>
</file>

<file path=ppt/slides/_rels/slide22.xml.rels><?xml version="1.0" encoding="UTF-8" standalone="yes"?>
<Relationships xmlns="http://schemas.openxmlformats.org/package/2006/relationships"><Relationship Id="rId9" Type="http://schemas.openxmlformats.org/officeDocument/2006/relationships/tags" Target="../tags/tag612.xml"/><Relationship Id="rId8" Type="http://schemas.openxmlformats.org/officeDocument/2006/relationships/tags" Target="../tags/tag611.xml"/><Relationship Id="rId7" Type="http://schemas.openxmlformats.org/officeDocument/2006/relationships/tags" Target="../tags/tag610.xml"/><Relationship Id="rId6" Type="http://schemas.openxmlformats.org/officeDocument/2006/relationships/tags" Target="../tags/tag609.xml"/><Relationship Id="rId5" Type="http://schemas.openxmlformats.org/officeDocument/2006/relationships/tags" Target="../tags/tag608.xml"/><Relationship Id="rId4" Type="http://schemas.openxmlformats.org/officeDocument/2006/relationships/tags" Target="../tags/tag607.xml"/><Relationship Id="rId3" Type="http://schemas.openxmlformats.org/officeDocument/2006/relationships/tags" Target="../tags/tag606.xml"/><Relationship Id="rId2" Type="http://schemas.openxmlformats.org/officeDocument/2006/relationships/tags" Target="../tags/tag605.xml"/><Relationship Id="rId12" Type="http://schemas.openxmlformats.org/officeDocument/2006/relationships/slideLayout" Target="../slideLayouts/slideLayout6.xml"/><Relationship Id="rId11" Type="http://schemas.openxmlformats.org/officeDocument/2006/relationships/tags" Target="../tags/tag614.xml"/><Relationship Id="rId10" Type="http://schemas.openxmlformats.org/officeDocument/2006/relationships/tags" Target="../tags/tag613.xml"/><Relationship Id="rId1" Type="http://schemas.openxmlformats.org/officeDocument/2006/relationships/tags" Target="../tags/tag604.xml"/></Relationships>
</file>

<file path=ppt/slides/_rels/slide23.xml.rels><?xml version="1.0" encoding="UTF-8" standalone="yes"?>
<Relationships xmlns="http://schemas.openxmlformats.org/package/2006/relationships"><Relationship Id="rId9" Type="http://schemas.openxmlformats.org/officeDocument/2006/relationships/tags" Target="../tags/tag622.xml"/><Relationship Id="rId8" Type="http://schemas.openxmlformats.org/officeDocument/2006/relationships/tags" Target="../tags/tag621.xml"/><Relationship Id="rId7" Type="http://schemas.openxmlformats.org/officeDocument/2006/relationships/image" Target="../media/image24.jpeg"/><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2" Type="http://schemas.openxmlformats.org/officeDocument/2006/relationships/slideLayout" Target="../slideLayouts/slideLayout6.xml"/><Relationship Id="rId11" Type="http://schemas.openxmlformats.org/officeDocument/2006/relationships/tags" Target="../tags/tag623.xml"/><Relationship Id="rId10" Type="http://schemas.openxmlformats.org/officeDocument/2006/relationships/image" Target="../media/image25.jpeg"/><Relationship Id="rId1" Type="http://schemas.openxmlformats.org/officeDocument/2006/relationships/tags" Target="../tags/tag615.xml"/></Relationships>
</file>

<file path=ppt/slides/_rels/slide24.xml.rels><?xml version="1.0" encoding="UTF-8" standalone="yes"?>
<Relationships xmlns="http://schemas.openxmlformats.org/package/2006/relationships"><Relationship Id="rId9" Type="http://schemas.openxmlformats.org/officeDocument/2006/relationships/tags" Target="../tags/tag631.xml"/><Relationship Id="rId8" Type="http://schemas.openxmlformats.org/officeDocument/2006/relationships/tags" Target="../tags/tag630.xml"/><Relationship Id="rId7" Type="http://schemas.openxmlformats.org/officeDocument/2006/relationships/image" Target="../media/image24.jpeg"/><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2" Type="http://schemas.openxmlformats.org/officeDocument/2006/relationships/slideLayout" Target="../slideLayouts/slideLayout6.xml"/><Relationship Id="rId11" Type="http://schemas.openxmlformats.org/officeDocument/2006/relationships/tags" Target="../tags/tag632.xml"/><Relationship Id="rId10" Type="http://schemas.openxmlformats.org/officeDocument/2006/relationships/image" Target="../media/image25.jpeg"/><Relationship Id="rId1" Type="http://schemas.openxmlformats.org/officeDocument/2006/relationships/tags" Target="../tags/tag6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33.xml"/></Relationships>
</file>

<file path=ppt/slides/_rels/slide26.xml.rels><?xml version="1.0" encoding="UTF-8" standalone="yes"?>
<Relationships xmlns="http://schemas.openxmlformats.org/package/2006/relationships"><Relationship Id="rId9" Type="http://schemas.openxmlformats.org/officeDocument/2006/relationships/tags" Target="../tags/tag642.xml"/><Relationship Id="rId8" Type="http://schemas.openxmlformats.org/officeDocument/2006/relationships/tags" Target="../tags/tag641.xml"/><Relationship Id="rId7" Type="http://schemas.openxmlformats.org/officeDocument/2006/relationships/tags" Target="../tags/tag640.xml"/><Relationship Id="rId6" Type="http://schemas.openxmlformats.org/officeDocument/2006/relationships/tags" Target="../tags/tag639.xml"/><Relationship Id="rId5" Type="http://schemas.openxmlformats.org/officeDocument/2006/relationships/tags" Target="../tags/tag638.xml"/><Relationship Id="rId4" Type="http://schemas.openxmlformats.org/officeDocument/2006/relationships/tags" Target="../tags/tag637.xml"/><Relationship Id="rId3" Type="http://schemas.openxmlformats.org/officeDocument/2006/relationships/tags" Target="../tags/tag636.xml"/><Relationship Id="rId2" Type="http://schemas.openxmlformats.org/officeDocument/2006/relationships/tags" Target="../tags/tag635.xml"/><Relationship Id="rId12" Type="http://schemas.openxmlformats.org/officeDocument/2006/relationships/slideLayout" Target="../slideLayouts/slideLayout6.xml"/><Relationship Id="rId11" Type="http://schemas.openxmlformats.org/officeDocument/2006/relationships/tags" Target="../tags/tag644.xml"/><Relationship Id="rId10" Type="http://schemas.openxmlformats.org/officeDocument/2006/relationships/tags" Target="../tags/tag643.xml"/><Relationship Id="rId1" Type="http://schemas.openxmlformats.org/officeDocument/2006/relationships/tags" Target="../tags/tag634.xml"/></Relationships>
</file>

<file path=ppt/slides/_rels/slide27.xml.rels><?xml version="1.0" encoding="UTF-8" standalone="yes"?>
<Relationships xmlns="http://schemas.openxmlformats.org/package/2006/relationships"><Relationship Id="rId9" Type="http://schemas.openxmlformats.org/officeDocument/2006/relationships/tags" Target="../tags/tag653.xml"/><Relationship Id="rId8" Type="http://schemas.openxmlformats.org/officeDocument/2006/relationships/tags" Target="../tags/tag652.xml"/><Relationship Id="rId7" Type="http://schemas.openxmlformats.org/officeDocument/2006/relationships/tags" Target="../tags/tag651.xml"/><Relationship Id="rId6" Type="http://schemas.openxmlformats.org/officeDocument/2006/relationships/tags" Target="../tags/tag650.xml"/><Relationship Id="rId5" Type="http://schemas.openxmlformats.org/officeDocument/2006/relationships/tags" Target="../tags/tag649.xml"/><Relationship Id="rId4" Type="http://schemas.openxmlformats.org/officeDocument/2006/relationships/tags" Target="../tags/tag648.xml"/><Relationship Id="rId3" Type="http://schemas.openxmlformats.org/officeDocument/2006/relationships/tags" Target="../tags/tag647.xml"/><Relationship Id="rId2" Type="http://schemas.openxmlformats.org/officeDocument/2006/relationships/tags" Target="../tags/tag646.xml"/><Relationship Id="rId12" Type="http://schemas.openxmlformats.org/officeDocument/2006/relationships/slideLayout" Target="../slideLayouts/slideLayout6.xml"/><Relationship Id="rId11" Type="http://schemas.openxmlformats.org/officeDocument/2006/relationships/tags" Target="../tags/tag655.xml"/><Relationship Id="rId10" Type="http://schemas.openxmlformats.org/officeDocument/2006/relationships/tags" Target="../tags/tag654.xml"/><Relationship Id="rId1" Type="http://schemas.openxmlformats.org/officeDocument/2006/relationships/tags" Target="../tags/tag645.xml"/></Relationships>
</file>

<file path=ppt/slides/_rels/slide28.xml.rels><?xml version="1.0" encoding="UTF-8" standalone="yes"?>
<Relationships xmlns="http://schemas.openxmlformats.org/package/2006/relationships"><Relationship Id="rId9" Type="http://schemas.openxmlformats.org/officeDocument/2006/relationships/tags" Target="../tags/tag664.xml"/><Relationship Id="rId8" Type="http://schemas.openxmlformats.org/officeDocument/2006/relationships/tags" Target="../tags/tag663.xml"/><Relationship Id="rId7" Type="http://schemas.openxmlformats.org/officeDocument/2006/relationships/tags" Target="../tags/tag662.xml"/><Relationship Id="rId6" Type="http://schemas.openxmlformats.org/officeDocument/2006/relationships/tags" Target="../tags/tag661.xml"/><Relationship Id="rId5" Type="http://schemas.openxmlformats.org/officeDocument/2006/relationships/tags" Target="../tags/tag660.xml"/><Relationship Id="rId4" Type="http://schemas.openxmlformats.org/officeDocument/2006/relationships/tags" Target="../tags/tag659.xml"/><Relationship Id="rId3" Type="http://schemas.openxmlformats.org/officeDocument/2006/relationships/tags" Target="../tags/tag658.xml"/><Relationship Id="rId2" Type="http://schemas.openxmlformats.org/officeDocument/2006/relationships/tags" Target="../tags/tag657.xml"/><Relationship Id="rId12" Type="http://schemas.openxmlformats.org/officeDocument/2006/relationships/slideLayout" Target="../slideLayouts/slideLayout6.xml"/><Relationship Id="rId11" Type="http://schemas.openxmlformats.org/officeDocument/2006/relationships/tags" Target="../tags/tag666.xml"/><Relationship Id="rId10" Type="http://schemas.openxmlformats.org/officeDocument/2006/relationships/tags" Target="../tags/tag665.xml"/><Relationship Id="rId1" Type="http://schemas.openxmlformats.org/officeDocument/2006/relationships/tags" Target="../tags/tag656.xml"/></Relationships>
</file>

<file path=ppt/slides/_rels/slide29.xml.rels><?xml version="1.0" encoding="UTF-8" standalone="yes"?>
<Relationships xmlns="http://schemas.openxmlformats.org/package/2006/relationships"><Relationship Id="rId9" Type="http://schemas.openxmlformats.org/officeDocument/2006/relationships/tags" Target="../tags/tag675.xml"/><Relationship Id="rId8" Type="http://schemas.openxmlformats.org/officeDocument/2006/relationships/tags" Target="../tags/tag674.xml"/><Relationship Id="rId7" Type="http://schemas.openxmlformats.org/officeDocument/2006/relationships/tags" Target="../tags/tag673.xml"/><Relationship Id="rId6" Type="http://schemas.openxmlformats.org/officeDocument/2006/relationships/tags" Target="../tags/tag672.xml"/><Relationship Id="rId5" Type="http://schemas.openxmlformats.org/officeDocument/2006/relationships/tags" Target="../tags/tag671.xml"/><Relationship Id="rId4" Type="http://schemas.openxmlformats.org/officeDocument/2006/relationships/tags" Target="../tags/tag670.xml"/><Relationship Id="rId3" Type="http://schemas.openxmlformats.org/officeDocument/2006/relationships/tags" Target="../tags/tag669.xml"/><Relationship Id="rId2" Type="http://schemas.openxmlformats.org/officeDocument/2006/relationships/tags" Target="../tags/tag668.xml"/><Relationship Id="rId12" Type="http://schemas.openxmlformats.org/officeDocument/2006/relationships/slideLayout" Target="../slideLayouts/slideLayout6.xml"/><Relationship Id="rId11" Type="http://schemas.openxmlformats.org/officeDocument/2006/relationships/tags" Target="../tags/tag677.xml"/><Relationship Id="rId10" Type="http://schemas.openxmlformats.org/officeDocument/2006/relationships/tags" Target="../tags/tag676.xml"/><Relationship Id="rId1" Type="http://schemas.openxmlformats.org/officeDocument/2006/relationships/tags" Target="../tags/tag667.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3.xml"/><Relationship Id="rId2" Type="http://schemas.openxmlformats.org/officeDocument/2006/relationships/tags" Target="../tags/tag402.xml"/><Relationship Id="rId1" Type="http://schemas.openxmlformats.org/officeDocument/2006/relationships/tags" Target="../tags/tag401.xml"/></Relationships>
</file>

<file path=ppt/slides/_rels/slide30.xml.rels><?xml version="1.0" encoding="UTF-8" standalone="yes"?>
<Relationships xmlns="http://schemas.openxmlformats.org/package/2006/relationships"><Relationship Id="rId9" Type="http://schemas.openxmlformats.org/officeDocument/2006/relationships/tags" Target="../tags/tag686.xml"/><Relationship Id="rId8" Type="http://schemas.openxmlformats.org/officeDocument/2006/relationships/tags" Target="../tags/tag685.xml"/><Relationship Id="rId7" Type="http://schemas.openxmlformats.org/officeDocument/2006/relationships/tags" Target="../tags/tag684.xml"/><Relationship Id="rId6" Type="http://schemas.openxmlformats.org/officeDocument/2006/relationships/tags" Target="../tags/tag683.xml"/><Relationship Id="rId5" Type="http://schemas.openxmlformats.org/officeDocument/2006/relationships/tags" Target="../tags/tag682.xml"/><Relationship Id="rId4" Type="http://schemas.openxmlformats.org/officeDocument/2006/relationships/tags" Target="../tags/tag681.xml"/><Relationship Id="rId3" Type="http://schemas.openxmlformats.org/officeDocument/2006/relationships/tags" Target="../tags/tag680.xml"/><Relationship Id="rId27" Type="http://schemas.openxmlformats.org/officeDocument/2006/relationships/slideLayout" Target="../slideLayouts/slideLayout6.xml"/><Relationship Id="rId26" Type="http://schemas.openxmlformats.org/officeDocument/2006/relationships/tags" Target="../tags/tag703.xml"/><Relationship Id="rId25" Type="http://schemas.openxmlformats.org/officeDocument/2006/relationships/tags" Target="../tags/tag702.xml"/><Relationship Id="rId24" Type="http://schemas.openxmlformats.org/officeDocument/2006/relationships/tags" Target="../tags/tag701.xml"/><Relationship Id="rId23" Type="http://schemas.openxmlformats.org/officeDocument/2006/relationships/tags" Target="../tags/tag700.xml"/><Relationship Id="rId22" Type="http://schemas.openxmlformats.org/officeDocument/2006/relationships/tags" Target="../tags/tag699.xml"/><Relationship Id="rId21" Type="http://schemas.openxmlformats.org/officeDocument/2006/relationships/tags" Target="../tags/tag698.xml"/><Relationship Id="rId20" Type="http://schemas.openxmlformats.org/officeDocument/2006/relationships/tags" Target="../tags/tag697.xml"/><Relationship Id="rId2" Type="http://schemas.openxmlformats.org/officeDocument/2006/relationships/tags" Target="../tags/tag679.xml"/><Relationship Id="rId19" Type="http://schemas.openxmlformats.org/officeDocument/2006/relationships/tags" Target="../tags/tag696.xml"/><Relationship Id="rId18" Type="http://schemas.openxmlformats.org/officeDocument/2006/relationships/tags" Target="../tags/tag695.xml"/><Relationship Id="rId17" Type="http://schemas.openxmlformats.org/officeDocument/2006/relationships/tags" Target="../tags/tag694.xml"/><Relationship Id="rId16" Type="http://schemas.openxmlformats.org/officeDocument/2006/relationships/tags" Target="../tags/tag693.xml"/><Relationship Id="rId15" Type="http://schemas.openxmlformats.org/officeDocument/2006/relationships/tags" Target="../tags/tag692.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 Type="http://schemas.openxmlformats.org/officeDocument/2006/relationships/tags" Target="../tags/tag687.xml"/><Relationship Id="rId1" Type="http://schemas.openxmlformats.org/officeDocument/2006/relationships/tags" Target="../tags/tag678.xml"/></Relationships>
</file>

<file path=ppt/slides/_rels/slide31.xml.rels><?xml version="1.0" encoding="UTF-8" standalone="yes"?>
<Relationships xmlns="http://schemas.openxmlformats.org/package/2006/relationships"><Relationship Id="rId9" Type="http://schemas.openxmlformats.org/officeDocument/2006/relationships/tags" Target="../tags/tag711.xml"/><Relationship Id="rId8" Type="http://schemas.openxmlformats.org/officeDocument/2006/relationships/tags" Target="../tags/tag710.xml"/><Relationship Id="rId7" Type="http://schemas.openxmlformats.org/officeDocument/2006/relationships/image" Target="../media/image24.jpeg"/><Relationship Id="rId6" Type="http://schemas.openxmlformats.org/officeDocument/2006/relationships/tags" Target="../tags/tag709.xml"/><Relationship Id="rId5" Type="http://schemas.openxmlformats.org/officeDocument/2006/relationships/tags" Target="../tags/tag708.xml"/><Relationship Id="rId4" Type="http://schemas.openxmlformats.org/officeDocument/2006/relationships/tags" Target="../tags/tag707.xml"/><Relationship Id="rId3" Type="http://schemas.openxmlformats.org/officeDocument/2006/relationships/tags" Target="../tags/tag706.xml"/><Relationship Id="rId2" Type="http://schemas.openxmlformats.org/officeDocument/2006/relationships/tags" Target="../tags/tag705.xml"/><Relationship Id="rId12" Type="http://schemas.openxmlformats.org/officeDocument/2006/relationships/slideLayout" Target="../slideLayouts/slideLayout6.xml"/><Relationship Id="rId11" Type="http://schemas.openxmlformats.org/officeDocument/2006/relationships/tags" Target="../tags/tag712.xml"/><Relationship Id="rId10" Type="http://schemas.openxmlformats.org/officeDocument/2006/relationships/image" Target="../media/image25.jpeg"/><Relationship Id="rId1" Type="http://schemas.openxmlformats.org/officeDocument/2006/relationships/tags" Target="../tags/tag704.xml"/></Relationships>
</file>

<file path=ppt/slides/_rels/slide32.xml.rels><?xml version="1.0" encoding="UTF-8" standalone="yes"?>
<Relationships xmlns="http://schemas.openxmlformats.org/package/2006/relationships"><Relationship Id="rId9" Type="http://schemas.openxmlformats.org/officeDocument/2006/relationships/tags" Target="../tags/tag721.xml"/><Relationship Id="rId8" Type="http://schemas.openxmlformats.org/officeDocument/2006/relationships/tags" Target="../tags/tag720.xml"/><Relationship Id="rId7" Type="http://schemas.openxmlformats.org/officeDocument/2006/relationships/tags" Target="../tags/tag719.xml"/><Relationship Id="rId6" Type="http://schemas.openxmlformats.org/officeDocument/2006/relationships/tags" Target="../tags/tag718.xml"/><Relationship Id="rId5" Type="http://schemas.openxmlformats.org/officeDocument/2006/relationships/tags" Target="../tags/tag717.xml"/><Relationship Id="rId4" Type="http://schemas.openxmlformats.org/officeDocument/2006/relationships/tags" Target="../tags/tag716.xml"/><Relationship Id="rId3" Type="http://schemas.openxmlformats.org/officeDocument/2006/relationships/tags" Target="../tags/tag715.xml"/><Relationship Id="rId2" Type="http://schemas.openxmlformats.org/officeDocument/2006/relationships/tags" Target="../tags/tag714.xml"/><Relationship Id="rId13" Type="http://schemas.openxmlformats.org/officeDocument/2006/relationships/slideLayout" Target="../slideLayouts/slideLayout6.xml"/><Relationship Id="rId12" Type="http://schemas.openxmlformats.org/officeDocument/2006/relationships/tags" Target="../tags/tag724.xml"/><Relationship Id="rId11" Type="http://schemas.openxmlformats.org/officeDocument/2006/relationships/tags" Target="../tags/tag723.xml"/><Relationship Id="rId10" Type="http://schemas.openxmlformats.org/officeDocument/2006/relationships/tags" Target="../tags/tag722.xml"/><Relationship Id="rId1" Type="http://schemas.openxmlformats.org/officeDocument/2006/relationships/tags" Target="../tags/tag713.xml"/></Relationships>
</file>

<file path=ppt/slides/_rels/slide33.xml.rels><?xml version="1.0" encoding="UTF-8" standalone="yes"?>
<Relationships xmlns="http://schemas.openxmlformats.org/package/2006/relationships"><Relationship Id="rId9" Type="http://schemas.openxmlformats.org/officeDocument/2006/relationships/tags" Target="../tags/tag732.xml"/><Relationship Id="rId8" Type="http://schemas.openxmlformats.org/officeDocument/2006/relationships/tags" Target="../tags/tag731.xml"/><Relationship Id="rId7" Type="http://schemas.openxmlformats.org/officeDocument/2006/relationships/tags" Target="../tags/tag730.xml"/><Relationship Id="rId6" Type="http://schemas.openxmlformats.org/officeDocument/2006/relationships/tags" Target="../tags/tag729.xml"/><Relationship Id="rId5" Type="http://schemas.openxmlformats.org/officeDocument/2006/relationships/image" Target="../media/image21.png"/><Relationship Id="rId4" Type="http://schemas.openxmlformats.org/officeDocument/2006/relationships/tags" Target="../tags/tag728.xml"/><Relationship Id="rId3" Type="http://schemas.openxmlformats.org/officeDocument/2006/relationships/tags" Target="../tags/tag727.xml"/><Relationship Id="rId2" Type="http://schemas.openxmlformats.org/officeDocument/2006/relationships/tags" Target="../tags/tag726.xml"/><Relationship Id="rId17" Type="http://schemas.openxmlformats.org/officeDocument/2006/relationships/slideLayout" Target="../slideLayouts/slideLayout6.xml"/><Relationship Id="rId16" Type="http://schemas.openxmlformats.org/officeDocument/2006/relationships/tags" Target="../tags/tag738.xml"/><Relationship Id="rId15" Type="http://schemas.openxmlformats.org/officeDocument/2006/relationships/tags" Target="../tags/tag737.xml"/><Relationship Id="rId14" Type="http://schemas.openxmlformats.org/officeDocument/2006/relationships/tags" Target="../tags/tag736.xml"/><Relationship Id="rId13" Type="http://schemas.openxmlformats.org/officeDocument/2006/relationships/image" Target="../media/image22.jpeg"/><Relationship Id="rId12" Type="http://schemas.openxmlformats.org/officeDocument/2006/relationships/tags" Target="../tags/tag735.xml"/><Relationship Id="rId11" Type="http://schemas.openxmlformats.org/officeDocument/2006/relationships/tags" Target="../tags/tag734.xml"/><Relationship Id="rId10" Type="http://schemas.openxmlformats.org/officeDocument/2006/relationships/tags" Target="../tags/tag733.xml"/><Relationship Id="rId1" Type="http://schemas.openxmlformats.org/officeDocument/2006/relationships/tags" Target="../tags/tag725.xml"/></Relationships>
</file>

<file path=ppt/slides/_rels/slide34.xml.rels><?xml version="1.0" encoding="UTF-8" standalone="yes"?>
<Relationships xmlns="http://schemas.openxmlformats.org/package/2006/relationships"><Relationship Id="rId9" Type="http://schemas.openxmlformats.org/officeDocument/2006/relationships/tags" Target="../tags/tag746.xml"/><Relationship Id="rId8" Type="http://schemas.openxmlformats.org/officeDocument/2006/relationships/tags" Target="../tags/tag745.xml"/><Relationship Id="rId7" Type="http://schemas.openxmlformats.org/officeDocument/2006/relationships/image" Target="../media/image24.jpeg"/><Relationship Id="rId6" Type="http://schemas.openxmlformats.org/officeDocument/2006/relationships/tags" Target="../tags/tag744.xml"/><Relationship Id="rId5" Type="http://schemas.openxmlformats.org/officeDocument/2006/relationships/tags" Target="../tags/tag743.xml"/><Relationship Id="rId4" Type="http://schemas.openxmlformats.org/officeDocument/2006/relationships/tags" Target="../tags/tag742.xml"/><Relationship Id="rId3" Type="http://schemas.openxmlformats.org/officeDocument/2006/relationships/tags" Target="../tags/tag741.xml"/><Relationship Id="rId2" Type="http://schemas.openxmlformats.org/officeDocument/2006/relationships/tags" Target="../tags/tag740.xml"/><Relationship Id="rId12" Type="http://schemas.openxmlformats.org/officeDocument/2006/relationships/slideLayout" Target="../slideLayouts/slideLayout6.xml"/><Relationship Id="rId11" Type="http://schemas.openxmlformats.org/officeDocument/2006/relationships/tags" Target="../tags/tag747.xml"/><Relationship Id="rId10" Type="http://schemas.openxmlformats.org/officeDocument/2006/relationships/image" Target="../media/image25.jpeg"/><Relationship Id="rId1" Type="http://schemas.openxmlformats.org/officeDocument/2006/relationships/tags" Target="../tags/tag739.xml"/></Relationships>
</file>

<file path=ppt/slides/_rels/slide35.xml.rels><?xml version="1.0" encoding="UTF-8" standalone="yes"?>
<Relationships xmlns="http://schemas.openxmlformats.org/package/2006/relationships"><Relationship Id="rId9" Type="http://schemas.openxmlformats.org/officeDocument/2006/relationships/tags" Target="../tags/tag755.xml"/><Relationship Id="rId8" Type="http://schemas.openxmlformats.org/officeDocument/2006/relationships/tags" Target="../tags/tag754.xml"/><Relationship Id="rId7" Type="http://schemas.openxmlformats.org/officeDocument/2006/relationships/image" Target="../media/image24.jpeg"/><Relationship Id="rId6" Type="http://schemas.openxmlformats.org/officeDocument/2006/relationships/tags" Target="../tags/tag753.xml"/><Relationship Id="rId5" Type="http://schemas.openxmlformats.org/officeDocument/2006/relationships/tags" Target="../tags/tag752.xml"/><Relationship Id="rId4" Type="http://schemas.openxmlformats.org/officeDocument/2006/relationships/tags" Target="../tags/tag751.xml"/><Relationship Id="rId3" Type="http://schemas.openxmlformats.org/officeDocument/2006/relationships/tags" Target="../tags/tag750.xml"/><Relationship Id="rId2" Type="http://schemas.openxmlformats.org/officeDocument/2006/relationships/tags" Target="../tags/tag749.xml"/><Relationship Id="rId12" Type="http://schemas.openxmlformats.org/officeDocument/2006/relationships/slideLayout" Target="../slideLayouts/slideLayout6.xml"/><Relationship Id="rId11" Type="http://schemas.openxmlformats.org/officeDocument/2006/relationships/tags" Target="../tags/tag756.xml"/><Relationship Id="rId10" Type="http://schemas.openxmlformats.org/officeDocument/2006/relationships/image" Target="../media/image25.jpeg"/><Relationship Id="rId1" Type="http://schemas.openxmlformats.org/officeDocument/2006/relationships/tags" Target="../tags/tag748.xml"/></Relationships>
</file>

<file path=ppt/slides/_rels/slide36.xml.rels><?xml version="1.0" encoding="UTF-8" standalone="yes"?>
<Relationships xmlns="http://schemas.openxmlformats.org/package/2006/relationships"><Relationship Id="rId9" Type="http://schemas.openxmlformats.org/officeDocument/2006/relationships/tags" Target="../tags/tag765.xml"/><Relationship Id="rId8" Type="http://schemas.openxmlformats.org/officeDocument/2006/relationships/tags" Target="../tags/tag764.xml"/><Relationship Id="rId7" Type="http://schemas.openxmlformats.org/officeDocument/2006/relationships/tags" Target="../tags/tag763.xml"/><Relationship Id="rId6" Type="http://schemas.openxmlformats.org/officeDocument/2006/relationships/tags" Target="../tags/tag762.xml"/><Relationship Id="rId5" Type="http://schemas.openxmlformats.org/officeDocument/2006/relationships/tags" Target="../tags/tag761.xml"/><Relationship Id="rId4" Type="http://schemas.openxmlformats.org/officeDocument/2006/relationships/tags" Target="../tags/tag760.xml"/><Relationship Id="rId3" Type="http://schemas.openxmlformats.org/officeDocument/2006/relationships/tags" Target="../tags/tag759.xml"/><Relationship Id="rId2" Type="http://schemas.openxmlformats.org/officeDocument/2006/relationships/tags" Target="../tags/tag758.xml"/><Relationship Id="rId12" Type="http://schemas.openxmlformats.org/officeDocument/2006/relationships/slideLayout" Target="../slideLayouts/slideLayout52.xml"/><Relationship Id="rId11" Type="http://schemas.openxmlformats.org/officeDocument/2006/relationships/tags" Target="../tags/tag766.xml"/><Relationship Id="rId10" Type="http://schemas.openxmlformats.org/officeDocument/2006/relationships/image" Target="../media/image26.png"/><Relationship Id="rId1" Type="http://schemas.openxmlformats.org/officeDocument/2006/relationships/tags" Target="../tags/tag757.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1.xml"/><Relationship Id="rId2" Type="http://schemas.openxmlformats.org/officeDocument/2006/relationships/tags" Target="../tags/tag768.xml"/><Relationship Id="rId1" Type="http://schemas.openxmlformats.org/officeDocument/2006/relationships/tags" Target="../tags/tag767.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9.xml"/><Relationship Id="rId1" Type="http://schemas.openxmlformats.org/officeDocument/2006/relationships/tags" Target="../tags/tag41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2.xml"/><Relationship Id="rId4" Type="http://schemas.openxmlformats.org/officeDocument/2006/relationships/tags" Target="../tags/tag415.xml"/><Relationship Id="rId3" Type="http://schemas.openxmlformats.org/officeDocument/2006/relationships/image" Target="../media/image20.png"/><Relationship Id="rId2" Type="http://schemas.openxmlformats.org/officeDocument/2006/relationships/tags" Target="../tags/tag414.xml"/><Relationship Id="rId1" Type="http://schemas.openxmlformats.org/officeDocument/2006/relationships/tags" Target="../tags/tag413.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418.xml"/><Relationship Id="rId3" Type="http://schemas.openxmlformats.org/officeDocument/2006/relationships/image" Target="../media/image20.png"/><Relationship Id="rId2" Type="http://schemas.openxmlformats.org/officeDocument/2006/relationships/tags" Target="../tags/tag417.xml"/><Relationship Id="rId1" Type="http://schemas.openxmlformats.org/officeDocument/2006/relationships/tags" Target="../tags/tag416.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421.xml"/><Relationship Id="rId3" Type="http://schemas.openxmlformats.org/officeDocument/2006/relationships/image" Target="../media/image20.png"/><Relationship Id="rId2" Type="http://schemas.openxmlformats.org/officeDocument/2006/relationships/tags" Target="../tags/tag420.xml"/><Relationship Id="rId1" Type="http://schemas.openxmlformats.org/officeDocument/2006/relationships/tags" Target="../tags/tag419.xml"/></Relationships>
</file>

<file path=ppt/slides/_rels/slide9.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image" Target="../media/image21.png"/><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7" Type="http://schemas.openxmlformats.org/officeDocument/2006/relationships/slideLayout" Target="../slideLayouts/slideLayout52.xml"/><Relationship Id="rId16" Type="http://schemas.openxmlformats.org/officeDocument/2006/relationships/tags" Target="../tags/tag435.xml"/><Relationship Id="rId15" Type="http://schemas.openxmlformats.org/officeDocument/2006/relationships/tags" Target="../tags/tag434.xml"/><Relationship Id="rId14" Type="http://schemas.openxmlformats.org/officeDocument/2006/relationships/tags" Target="../tags/tag433.xml"/><Relationship Id="rId13" Type="http://schemas.openxmlformats.org/officeDocument/2006/relationships/image" Target="../media/image22.jpeg"/><Relationship Id="rId12" Type="http://schemas.openxmlformats.org/officeDocument/2006/relationships/tags" Target="../tags/tag432.xml"/><Relationship Id="rId11" Type="http://schemas.openxmlformats.org/officeDocument/2006/relationships/tags" Target="../tags/tag431.xml"/><Relationship Id="rId10" Type="http://schemas.openxmlformats.org/officeDocument/2006/relationships/tags" Target="../tags/tag430.xml"/><Relationship Id="rId1" Type="http://schemas.openxmlformats.org/officeDocument/2006/relationships/tags" Target="../tags/tag4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839470" y="2636520"/>
            <a:ext cx="5915660" cy="1913255"/>
          </a:xfrm>
        </p:spPr>
        <p:txBody>
          <a:bodyPr vert="horz" lIns="90000" tIns="46800" rIns="90000" bIns="46800" anchor="ctr" anchorCtr="0">
            <a:noAutofit/>
          </a:bodyPr>
          <a:p>
            <a:pPr marL="0" marR="0" indent="0" algn="l" defTabSz="914400" rtl="0" eaLnBrk="1" fontAlgn="auto" latinLnBrk="0" hangingPunct="1">
              <a:lnSpc>
                <a:spcPct val="10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项目五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通货膨胀与通货紧缩</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二、通货膨胀的类型</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300355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800" spc="150" noProof="1" dirty="0">
                <a:solidFill>
                  <a:srgbClr val="000000"/>
                </a:solidFill>
                <a:latin typeface="微软雅黑" panose="020B0503020204020204" pitchFamily="34" charset="-122"/>
                <a:ea typeface="微软雅黑" panose="020B0503020204020204" pitchFamily="34" charset="-122"/>
                <a:cs typeface="+mn-cs"/>
              </a:rPr>
              <a:t>1. 爬行式通货膨胀</a:t>
            </a:r>
            <a:endParaRPr lang="zh-CN" altLang="en-US" sz="18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800" spc="150" noProof="1" dirty="0">
                <a:solidFill>
                  <a:srgbClr val="000000"/>
                </a:solidFill>
                <a:latin typeface="微软雅黑" panose="020B0503020204020204" pitchFamily="34" charset="-122"/>
                <a:ea typeface="微软雅黑" panose="020B0503020204020204" pitchFamily="34" charset="-122"/>
                <a:cs typeface="+mn-cs"/>
              </a:rPr>
              <a:t>3. 奔腾式通货膨胀</a:t>
            </a:r>
            <a:endParaRPr lang="zh-CN" altLang="en-US" sz="18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72170" y="285305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800" spc="150" noProof="1" dirty="0">
                <a:solidFill>
                  <a:srgbClr val="000000"/>
                </a:solidFill>
                <a:latin typeface="微软雅黑" panose="020B0503020204020204" pitchFamily="34" charset="-122"/>
                <a:ea typeface="微软雅黑" panose="020B0503020204020204" pitchFamily="34" charset="-122"/>
                <a:cs typeface="+mn-cs"/>
              </a:rPr>
              <a:t>2. 温和式通货膨胀</a:t>
            </a:r>
            <a:endParaRPr lang="zh-CN" altLang="en-US" sz="18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756920"/>
          </a:xfrm>
          <a:prstGeom prst="rect">
            <a:avLst/>
          </a:prstGeom>
          <a:noFill/>
        </p:spPr>
        <p:txBody>
          <a:bodyPr wrap="square" lIns="90000" tIns="0" rIns="90000" bIns="46800" rtlCol="0">
            <a:noAutofit/>
          </a:bodyPr>
          <a:lstStyle/>
          <a:p>
            <a:pPr>
              <a:lnSpc>
                <a:spcPct val="120000"/>
              </a:lnSpc>
            </a:pPr>
            <a:r>
              <a:rPr lang="zh-CN" altLang="en-US" sz="1800" spc="150" noProof="1" dirty="0">
                <a:latin typeface="微软雅黑" panose="020B0503020204020204" pitchFamily="34" charset="-122"/>
                <a:ea typeface="微软雅黑" panose="020B0503020204020204" pitchFamily="34" charset="-122"/>
                <a:cs typeface="+mn-cs"/>
              </a:rPr>
              <a:t>4. 恶性通货膨胀，又称极度通货膨胀</a:t>
            </a:r>
            <a:endParaRPr lang="zh-CN" altLang="en-US" sz="180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
        <p:nvSpPr>
          <p:cNvPr id="127" name="Title 6"/>
          <p:cNvSpPr txBox="1"/>
          <p:nvPr>
            <p:custDataLst>
              <p:tags r:id="rId31"/>
            </p:custDataLst>
          </p:nvPr>
        </p:nvSpPr>
        <p:spPr>
          <a:xfrm>
            <a:off x="904875" y="141255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（二）按通货膨胀的程度不同分类</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预期型通货膨胀</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它是指货币当局有意识地公开宣布货币的增长率，使各经济主体据此预测未来通货膨胀趋势，从而相机抉择，保护自身利益免遭通货膨胀的影响。</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二、通货膨胀的类型</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（三）按通货膨胀是否被预期分类</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非预期型通货膨胀</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它是指货币当局采取隐蔽方式增加货币供应，使各经济主体难以估计当前通货膨胀态势，难以预测未来通货膨胀趋势。</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pitchFamily="34" charset="-122"/>
              <a:ea typeface="微软雅黑" panose="020B0503020204020204" pitchFamily="3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grpSp>
        <p:nvGrpSpPr>
          <p:cNvPr id="80918"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二、通货膨胀的类型</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9" name="文本框 8"/>
          <p:cNvSpPr txBox="1"/>
          <p:nvPr>
            <p:custDataLst>
              <p:tags r:id="rId22"/>
            </p:custDataLst>
          </p:nvPr>
        </p:nvSpPr>
        <p:spPr>
          <a:xfrm>
            <a:off x="4345940" y="2835275"/>
            <a:ext cx="3003550" cy="8966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1. 需求拉上型通货膨胀</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spc="150" noProof="1" dirty="0">
                <a:solidFill>
                  <a:srgbClr val="000000"/>
                </a:solidFill>
                <a:latin typeface="微软雅黑" panose="020B0503020204020204" pitchFamily="34" charset="-122"/>
                <a:ea typeface="微软雅黑" panose="020B0503020204020204" pitchFamily="34" charset="-122"/>
                <a:cs typeface="+mn-cs"/>
              </a:rPr>
              <a:t>它是指经济运行过程中社会总需求的增长超过了按现行价格可得到的商品和务总供给的增长而引起的物价总水平上涨的通货膨胀。</a:t>
            </a:r>
            <a:endParaRPr lang="zh-CN" altLang="en-US" sz="14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5" name="椭圆 54"/>
          <p:cNvSpPr/>
          <p:nvPr>
            <p:custDataLst>
              <p:tags r:id="rId23"/>
            </p:custDataLst>
          </p:nvPr>
        </p:nvSpPr>
        <p:spPr>
          <a:xfrm>
            <a:off x="3706813" y="2797175"/>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1</a:t>
            </a:r>
            <a:endParaRPr lang="en-US" altLang="zh-CN" strike="noStrike" noProof="1" dirty="0">
              <a:latin typeface="微软雅黑" panose="020B0503020204020204" pitchFamily="34" charset="-122"/>
              <a:ea typeface="微软雅黑" panose="020B0503020204020204" pitchFamily="34" charset="-122"/>
            </a:endParaRPr>
          </a:p>
        </p:txBody>
      </p:sp>
      <p:sp>
        <p:nvSpPr>
          <p:cNvPr id="57" name="文本框 56"/>
          <p:cNvSpPr txBox="1"/>
          <p:nvPr>
            <p:custDataLst>
              <p:tags r:id="rId24"/>
            </p:custDataLst>
          </p:nvPr>
        </p:nvSpPr>
        <p:spPr>
          <a:xfrm>
            <a:off x="4345940" y="450913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3. 供求混合型通货膨胀</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spc="150" noProof="1" dirty="0">
                <a:solidFill>
                  <a:srgbClr val="000000"/>
                </a:solidFill>
                <a:latin typeface="微软雅黑" panose="020B0503020204020204" pitchFamily="34" charset="-122"/>
                <a:ea typeface="微软雅黑" panose="020B0503020204020204" pitchFamily="34" charset="-122"/>
                <a:cs typeface="+mn-cs"/>
              </a:rPr>
              <a:t>它是指通货膨胀的原因既有来自需求方面的因素，又有来自供给方面的因素，是由需求拉上和成本推进两方面的原因共同作用而引发的。</a:t>
            </a:r>
            <a:endParaRPr lang="zh-CN" altLang="en-US" sz="14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pitchFamily="34" charset="-122"/>
                <a:ea typeface="微软雅黑" panose="020B0503020204020204" pitchFamily="34" charset="-122"/>
              </a:rPr>
              <a:t>3</a:t>
            </a:r>
            <a:endParaRPr lang="en-US" altLang="zh-CN" strike="noStrike" noProof="1" dirty="0">
              <a:solidFill>
                <a:schemeClr val="bg1"/>
              </a:solidFill>
              <a:latin typeface="微软雅黑" panose="020B0503020204020204" pitchFamily="34" charset="-122"/>
              <a:ea typeface="微软雅黑" panose="020B0503020204020204" pitchFamily="3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2" name="文本框 61"/>
          <p:cNvSpPr txBox="1"/>
          <p:nvPr>
            <p:custDataLst>
              <p:tags r:id="rId27"/>
            </p:custDataLst>
          </p:nvPr>
        </p:nvSpPr>
        <p:spPr>
          <a:xfrm>
            <a:off x="8472170" y="2853055"/>
            <a:ext cx="3003550" cy="756920"/>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2. 成本推进型通货膨胀</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spcBef>
                <a:spcPts val="0"/>
              </a:spcBef>
              <a:spcAft>
                <a:spcPts val="0"/>
              </a:spcAft>
              <a:buSzPct val="100000"/>
            </a:pPr>
            <a:r>
              <a:rPr lang="zh-CN" altLang="en-US" sz="1400" spc="150" noProof="1" dirty="0">
                <a:solidFill>
                  <a:srgbClr val="000000"/>
                </a:solidFill>
                <a:latin typeface="微软雅黑" panose="020B0503020204020204" pitchFamily="34" charset="-122"/>
                <a:ea typeface="微软雅黑" panose="020B0503020204020204" pitchFamily="34" charset="-122"/>
                <a:cs typeface="+mn-cs"/>
              </a:rPr>
              <a:t>它是指在社会商品和劳务需求不变的情况下，由于生产成本的提高“推进”了一般物价水平的上涨而产生的通货膨胀。</a:t>
            </a:r>
            <a:endParaRPr lang="zh-CN" altLang="en-US" sz="1400" spc="150" noProof="1" dirty="0">
              <a:solidFill>
                <a:srgbClr val="000000"/>
              </a:solidFill>
              <a:latin typeface="微软雅黑" panose="020B0503020204020204" pitchFamily="34" charset="-122"/>
              <a:ea typeface="微软雅黑" panose="020B0503020204020204" pitchFamily="34" charset="-122"/>
              <a:cs typeface="+mn-cs"/>
            </a:endParaRPr>
          </a:p>
        </p:txBody>
      </p:sp>
      <p:sp>
        <p:nvSpPr>
          <p:cNvPr id="64" name="椭圆 63"/>
          <p:cNvSpPr/>
          <p:nvPr>
            <p:custDataLst>
              <p:tags r:id="rId28"/>
            </p:custDataLst>
          </p:nvPr>
        </p:nvSpPr>
        <p:spPr>
          <a:xfrm>
            <a:off x="7816850" y="2797175"/>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2</a:t>
            </a:r>
            <a:endParaRPr lang="en-US" altLang="zh-CN" strike="noStrike" noProof="1" dirty="0">
              <a:latin typeface="微软雅黑" panose="020B0503020204020204" pitchFamily="34" charset="-122"/>
              <a:ea typeface="微软雅黑" panose="020B0503020204020204" pitchFamily="34" charset="-122"/>
            </a:endParaRPr>
          </a:p>
        </p:txBody>
      </p:sp>
      <p:sp>
        <p:nvSpPr>
          <p:cNvPr id="66" name="文本框 65"/>
          <p:cNvSpPr txBox="1"/>
          <p:nvPr>
            <p:custDataLst>
              <p:tags r:id="rId29"/>
            </p:custDataLst>
          </p:nvPr>
        </p:nvSpPr>
        <p:spPr>
          <a:xfrm>
            <a:off x="8544560" y="4509135"/>
            <a:ext cx="3003550" cy="756920"/>
          </a:xfrm>
          <a:prstGeom prst="rect">
            <a:avLst/>
          </a:prstGeom>
          <a:noFill/>
        </p:spPr>
        <p:txBody>
          <a:bodyPr wrap="square" lIns="90000" tIns="0" rIns="90000" bIns="46800" rtlCol="0">
            <a:noAutofit/>
          </a:bodyPr>
          <a:lstStyle/>
          <a:p>
            <a:pPr>
              <a:lnSpc>
                <a:spcPct val="120000"/>
              </a:lnSpc>
            </a:pPr>
            <a:r>
              <a:rPr lang="zh-CN" altLang="en-US" sz="1400" spc="150" noProof="1" dirty="0">
                <a:solidFill>
                  <a:srgbClr val="2F75B4"/>
                </a:solidFill>
                <a:latin typeface="微软雅黑" panose="020B0503020204020204" pitchFamily="34" charset="-122"/>
                <a:ea typeface="微软雅黑" panose="020B0503020204020204" pitchFamily="34" charset="-122"/>
                <a:cs typeface="+mn-cs"/>
              </a:rPr>
              <a:t>4. 结构型通货膨胀</a:t>
            </a:r>
            <a:endParaRPr lang="zh-CN" altLang="en-US" sz="1400" spc="150" noProof="1" dirty="0">
              <a:solidFill>
                <a:srgbClr val="2F75B4"/>
              </a:solidFill>
              <a:latin typeface="微软雅黑" panose="020B0503020204020204" pitchFamily="34" charset="-122"/>
              <a:ea typeface="微软雅黑" panose="020B0503020204020204" pitchFamily="34" charset="-122"/>
              <a:cs typeface="+mn-cs"/>
            </a:endParaRPr>
          </a:p>
          <a:p>
            <a:pPr>
              <a:lnSpc>
                <a:spcPct val="120000"/>
              </a:lnSpc>
            </a:pPr>
            <a:r>
              <a:rPr lang="zh-CN" altLang="en-US" sz="1400" spc="150" noProof="1" dirty="0">
                <a:latin typeface="微软雅黑" panose="020B0503020204020204" pitchFamily="34" charset="-122"/>
                <a:ea typeface="微软雅黑" panose="020B0503020204020204" pitchFamily="34" charset="-122"/>
                <a:cs typeface="+mn-cs"/>
              </a:rPr>
              <a:t>它是指由于国民经济结构比例失调造成供求关系失调，从而引起物价普遍持续上涨的通货膨胀。</a:t>
            </a:r>
            <a:endParaRPr lang="zh-CN" altLang="en-US" sz="1400" spc="150" noProof="1" dirty="0">
              <a:latin typeface="微软雅黑" panose="020B0503020204020204" pitchFamily="34" charset="-122"/>
              <a:ea typeface="微软雅黑" panose="020B0503020204020204" pitchFamily="34" charset="-122"/>
              <a:cs typeface="+mn-cs"/>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pitchFamily="34" charset="-122"/>
                <a:ea typeface="微软雅黑" panose="020B0503020204020204" pitchFamily="34" charset="-122"/>
              </a:rPr>
              <a:t>4</a:t>
            </a:r>
            <a:endParaRPr lang="en-US" altLang="zh-CN" strike="noStrike" noProof="1" dirty="0">
              <a:latin typeface="微软雅黑" panose="020B0503020204020204" pitchFamily="34" charset="-122"/>
              <a:ea typeface="微软雅黑" panose="020B0503020204020204" pitchFamily="34" charset="-122"/>
            </a:endParaRPr>
          </a:p>
        </p:txBody>
      </p:sp>
      <p:sp>
        <p:nvSpPr>
          <p:cNvPr id="127" name="Title 6"/>
          <p:cNvSpPr txBox="1"/>
          <p:nvPr>
            <p:custDataLst>
              <p:tags r:id="rId31"/>
            </p:custDataLst>
          </p:nvPr>
        </p:nvSpPr>
        <p:spPr>
          <a:xfrm>
            <a:off x="904875" y="141255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（四）按通货膨胀的形成原因不同分类</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三、通货膨胀的衡量</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2"/>
          <p:cNvGrpSpPr/>
          <p:nvPr/>
        </p:nvGrpSpPr>
        <p:grpSpPr>
          <a:xfrm>
            <a:off x="1343660" y="2204720"/>
            <a:ext cx="9304020" cy="2758440"/>
            <a:chOff x="2116" y="3472"/>
            <a:chExt cx="14652" cy="4344"/>
          </a:xfrm>
        </p:grpSpPr>
        <p:sp>
          <p:nvSpPr>
            <p:cNvPr id="127" name="Title 6"/>
            <p:cNvSpPr txBox="1"/>
            <p:nvPr>
              <p:custDataLst>
                <p:tags r:id="rId10"/>
              </p:custDataLst>
            </p:nvPr>
          </p:nvSpPr>
          <p:spPr>
            <a:xfrm>
              <a:off x="2116" y="3472"/>
              <a:ext cx="14653" cy="43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衡量通货膨胀的指标是物价指数。物价指数是表明商品价格从一个时期到下一个时期变动程度的指数。物价指数不是各种商品简单的算术平均数，而是所有商品和劳务本期价格总额与基期价格总额之比。计算物价指数的一般公式是：</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50000"/>
                </a:lnSpc>
                <a:spcBef>
                  <a:spcPts val="755"/>
                </a:spcBef>
                <a:spcAft>
                  <a:spcPts val="0"/>
                </a:spcAft>
                <a:buClr>
                  <a:srgbClr val="1F4E78"/>
                </a:buClr>
                <a:buSzPct val="120000"/>
                <a:buFont typeface="Wingdings" panose="05000000000000000000" charset="0"/>
              </a:pP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上式中，</a:t>
              </a:r>
              <a:r>
                <a:rPr lang="zh-CN" altLang="en-US" sz="1800" i="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P</a:t>
              </a:r>
              <a:r>
                <a:rPr lang="zh-CN" altLang="en-US" sz="1800" i="1" strike="noStrike" spc="150" baseline="-2500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0</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i="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P</a:t>
              </a:r>
              <a:r>
                <a:rPr lang="zh-CN" altLang="en-US" sz="1800" i="1" strike="noStrike" spc="150" baseline="-2500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 是基期和本期的价格水平，</a:t>
              </a:r>
              <a:r>
                <a:rPr lang="zh-CN" altLang="en-US" sz="1800" i="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Q</a:t>
              </a:r>
              <a:r>
                <a:rPr lang="zh-CN" altLang="en-US" sz="1800" i="1" strike="noStrike" spc="150" baseline="-2500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t</a:t>
              </a: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 是本期的商品量。根据计算物价指数时包括的产品和劳务种类的不同，可以计算出三种主要的物价指数。</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2" name="图片 1"/>
            <p:cNvPicPr>
              <a:picLocks noChangeAspect="1"/>
            </p:cNvPicPr>
            <p:nvPr/>
          </p:nvPicPr>
          <p:blipFill>
            <a:blip r:embed="rId11"/>
            <a:stretch>
              <a:fillRect/>
            </a:stretch>
          </p:blipFill>
          <p:spPr>
            <a:xfrm>
              <a:off x="8013" y="5513"/>
              <a:ext cx="3075" cy="945"/>
            </a:xfrm>
            <a:prstGeom prst="rect">
              <a:avLst/>
            </a:prstGeom>
          </p:spPr>
        </p:pic>
      </p:grpSp>
    </p:spTree>
    <p:custDataLst>
      <p:tags r:id="rId1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215640" y="249301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通货膨胀的成因与治理</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（一）需求拉上说</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一种比较“古老”的思路。它是用经济体系存在对产品和服务的过度需求来解释通货膨胀形成的机制。其基本要点是：当总需求与总供给的对比处于供不应求状态时，过多的需求拉动价格水平上涨。由于在现实生活中，供给表现为市场上的商品和服务，而需求则体现在用于购买和支付的货币上，所以其也有通俗的说法，即“过多的货币追求过少的商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一、通货膨胀的成因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204720"/>
            <a:ext cx="9304655" cy="22466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（二）成本推进说</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是一种侧重从供给或成本方面分析通货膨胀形成机制的假说。该理论认为在社会商品和劳务需求不变的情况下，由于生产成本的提高也会引起物价总水平持续上涨。造成生产成本提高的原因有两方面：一是工会组织为了保证工人实际收入的增长或不降低，要求增加工资。工资提高后使生产成本上升，从而导致物价水平上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一、通货膨胀的成因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276475"/>
            <a:ext cx="9001760" cy="22466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（三）供求混合推进说</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这种观点认为，通货膨胀的原因既有来自需求方面的因素，又有来自供给方面的因素。虽然理论上可以区分需求拉上型通货膨胀和成本推进型通货膨胀，但在现实生活中，需求拉上的作用和成本推进的作用常常是混合在一起的，这种由总需求增加和总供给减少共同作用下的通货膨胀称为供求混合推进型通货膨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一、通货膨胀的成因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700863"/>
            <a:ext cx="10549526" cy="3715840"/>
            <a:chOff x="1728" y="2520"/>
            <a:chExt cx="14949" cy="4477"/>
          </a:xfrm>
        </p:grpSpPr>
        <p:sp>
          <p:nvSpPr>
            <p:cNvPr id="114" name="圆角矩形 113"/>
            <p:cNvSpPr/>
            <p:nvPr>
              <p:custDataLst>
                <p:tags r:id="rId1"/>
              </p:custDataLst>
            </p:nvPr>
          </p:nvSpPr>
          <p:spPr>
            <a:xfrm>
              <a:off x="2037" y="2712"/>
              <a:ext cx="14272" cy="4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20" y="6597"/>
              <a:ext cx="761" cy="400"/>
              <a:chOff x="5175" y="3993"/>
              <a:chExt cx="761" cy="400"/>
            </a:xfrm>
          </p:grpSpPr>
          <p:sp>
            <p:nvSpPr>
              <p:cNvPr id="119" name="菱形 118"/>
              <p:cNvSpPr/>
              <p:nvPr>
                <p:custDataLst>
                  <p:tags r:id="rId4"/>
                </p:custDataLst>
              </p:nvPr>
            </p:nvSpPr>
            <p:spPr>
              <a:xfrm>
                <a:off x="5175" y="399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491" y="399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01" y="6596"/>
              <a:ext cx="776" cy="400"/>
              <a:chOff x="5566" y="3992"/>
              <a:chExt cx="776" cy="400"/>
            </a:xfrm>
          </p:grpSpPr>
          <p:sp>
            <p:nvSpPr>
              <p:cNvPr id="122" name="菱形 121"/>
              <p:cNvSpPr/>
              <p:nvPr>
                <p:custDataLst>
                  <p:tags r:id="rId6"/>
                </p:custDataLst>
              </p:nvPr>
            </p:nvSpPr>
            <p:spPr>
              <a:xfrm>
                <a:off x="5566" y="3992"/>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82" y="3992"/>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2276475"/>
            <a:ext cx="9001760" cy="22466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（四）结构型通货膨胀</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结构型通货膨胀指由于社会经济结构方面的因素引起的物价水平在一定时期内的持续上涨。结构型通货膨胀理论是从经济结构、部门结构分析物价总水平持续上涨的机制。该理论认为，即使整个经济中的总需求和总供给处于均衡状态时，由于经济结构方面的因素变动，一般物价水平的上涨也会发生。</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一、通货膨胀的成因</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24168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资源供求失衡型通货膨胀</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2889885"/>
            <a:ext cx="2599690" cy="3119755"/>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24164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传递型通货膨胀</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720" y="2889885"/>
            <a:ext cx="2532380" cy="3118485"/>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24164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部门差异型通货膨胀</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2889885"/>
            <a:ext cx="2532380" cy="3119755"/>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6" name="矩形 25"/>
          <p:cNvSpPr/>
          <p:nvPr>
            <p:custDataLst>
              <p:tags r:id="rId7"/>
            </p:custDataLst>
          </p:nvPr>
        </p:nvSpPr>
        <p:spPr>
          <a:xfrm>
            <a:off x="7776845" y="3068955"/>
            <a:ext cx="2410460" cy="2130425"/>
          </a:xfrm>
          <a:prstGeom prst="rect">
            <a:avLst/>
          </a:prstGeom>
        </p:spPr>
        <p:txBody>
          <a:bodyPr wrap="square" tIns="46800" bIns="46800"/>
          <a:p>
            <a:pPr lvl="0" algn="just" fontAlgn="base">
              <a:lnSpc>
                <a:spcPct val="120000"/>
              </a:lnSpc>
              <a:spcAft>
                <a:spcPts val="1000"/>
              </a:spcAft>
              <a:defRPr/>
            </a:pPr>
            <a:r>
              <a:rPr lang="zh-CN" altLang="en-US" sz="12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挪威经济学家奥克鲁斯特、瑞典经济学家埃德格兰等人认为，世界性的通货膨胀会通过国际贸易、国际资本流动等渠道传递到处于开放经济中的“小型国家”的开放经济部门，使其工资和价格上涨，从而在价格和工资刚性的助导下又带动非开放经济部门的工资和价格上涨，从而引起物价全面上涨。</a:t>
            </a:r>
            <a:endParaRPr lang="zh-CN" altLang="en-US" sz="120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8"/>
            </p:custDataLst>
          </p:nvPr>
        </p:nvSpPr>
        <p:spPr>
          <a:xfrm>
            <a:off x="4933315" y="3086735"/>
            <a:ext cx="2378710" cy="2130425"/>
          </a:xfrm>
          <a:prstGeom prst="rect">
            <a:avLst/>
          </a:prstGeom>
        </p:spPr>
        <p:txBody>
          <a:bodyPr wrap="square" tIns="46800" bIns="46800">
            <a:normAutofit/>
          </a:bodyPr>
          <a:p>
            <a:pPr lvl="0" algn="just" fontAlgn="base">
              <a:lnSpc>
                <a:spcPct val="120000"/>
              </a:lnSpc>
              <a:spcAft>
                <a:spcPts val="1000"/>
              </a:spcAft>
              <a:defRPr/>
            </a:pPr>
            <a:r>
              <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英国经济学家希克斯认为，经济中可以分为扩展部门和非扩展部门。扩展部门生产资料和劳动力供不应求，而非扩展部门生产资料和劳动力却供过于求。</a:t>
            </a:r>
            <a:endPar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9"/>
            </p:custDataLst>
          </p:nvPr>
        </p:nvSpPr>
        <p:spPr>
          <a:xfrm rot="5400000">
            <a:off x="4428490" y="51311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0"/>
            </p:custDataLst>
          </p:nvPr>
        </p:nvSpPr>
        <p:spPr>
          <a:xfrm rot="5400000">
            <a:off x="7268528" y="51311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三、信用的发展</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631315" y="1484630"/>
            <a:ext cx="9915525" cy="506730"/>
          </a:xfrm>
          <a:prstGeom prst="rect">
            <a:avLst/>
          </a:prstGeom>
          <a:noFill/>
        </p:spPr>
        <p:txBody>
          <a:bodyPr wrap="square" rtlCol="0">
            <a:spAutoFit/>
          </a:bodyPr>
          <a:p>
            <a:pPr algn="just">
              <a:lnSpc>
                <a:spcPct val="150000"/>
              </a:lnSpc>
            </a:pPr>
            <a:r>
              <a:rPr lang="zh-CN" altLang="en-US" b="0">
                <a:latin typeface="微软雅黑" panose="020B0503020204020204" pitchFamily="34" charset="-122"/>
                <a:ea typeface="微软雅黑" panose="020B0503020204020204" pitchFamily="34" charset="-122"/>
              </a:rPr>
              <a:t>结构型通货膨胀又可以分为三种。</a:t>
            </a:r>
            <a:endParaRPr lang="zh-CN" altLang="en-US" b="0">
              <a:latin typeface="微软雅黑" panose="020B0503020204020204" pitchFamily="34" charset="-122"/>
              <a:ea typeface="微软雅黑" panose="020B0503020204020204" pitchFamily="34" charset="-122"/>
            </a:endParaRPr>
          </a:p>
        </p:txBody>
      </p:sp>
      <p:sp>
        <p:nvSpPr>
          <p:cNvPr id="4" name="矩形 3"/>
          <p:cNvSpPr/>
          <p:nvPr>
            <p:custDataLst>
              <p:tags r:id="rId11"/>
            </p:custDataLst>
          </p:nvPr>
        </p:nvSpPr>
        <p:spPr>
          <a:xfrm>
            <a:off x="2044700" y="3040380"/>
            <a:ext cx="2435225" cy="2130425"/>
          </a:xfrm>
          <a:prstGeom prst="rect">
            <a:avLst/>
          </a:prstGeom>
        </p:spPr>
        <p:txBody>
          <a:bodyPr wrap="square" tIns="46800" bIns="46800">
            <a:noAutofit/>
          </a:bodyPr>
          <a:p>
            <a:pPr lvl="0" algn="just">
              <a:lnSpc>
                <a:spcPct val="120000"/>
              </a:lnSpc>
              <a:spcAft>
                <a:spcPts val="1000"/>
              </a:spcAft>
              <a:defRPr/>
            </a:pPr>
            <a:r>
              <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美国经济学家鲍莫尔认为，工业部门和服务部门虽然劳动生产率不同，产品具有不同的价格弹性和收入弹性，随着部门之间的不平衡发展，劳动生产率高的工业部门的产品价格和工资在不断提高，劳动生产率低的服务部门却会产生持久的成本压力，在工资和价格刚性的助导下，其价格水平也必然趋于上升，从而导致物价全面上涨。</a:t>
            </a:r>
            <a:endParaRPr lang="zh-CN" altLang="en-US" sz="120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6"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2071688"/>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信用与利息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商业银行业务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8</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2" name="组合 71"/>
          <p:cNvGrpSpPr/>
          <p:nvPr/>
        </p:nvGrpSpPr>
        <p:grpSpPr>
          <a:xfrm>
            <a:off x="3662363" y="2809875"/>
            <a:ext cx="8035925" cy="595313"/>
            <a:chOff x="5767" y="4426"/>
            <a:chExt cx="12656" cy="937"/>
          </a:xfrm>
        </p:grpSpPr>
        <p:sp>
          <p:nvSpPr>
            <p:cNvPr id="58" name="矩形 57"/>
            <p:cNvSpPr/>
            <p:nvPr>
              <p:custDataLst>
                <p:tags r:id="rId5"/>
              </p:custDataLst>
            </p:nvPr>
          </p:nvSpPr>
          <p:spPr>
            <a:xfrm>
              <a:off x="6992" y="444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金融市场与金融机构</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75" name="圆角矩形 74"/>
            <p:cNvSpPr/>
            <p:nvPr>
              <p:custDataLst>
                <p:tags r:id="rId6"/>
              </p:custDataLst>
            </p:nvPr>
          </p:nvSpPr>
          <p:spPr bwMode="auto">
            <a:xfrm>
              <a:off x="5767" y="456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矩形 37"/>
            <p:cNvSpPr/>
            <p:nvPr>
              <p:custDataLst>
                <p:tags r:id="rId7"/>
              </p:custDataLst>
            </p:nvPr>
          </p:nvSpPr>
          <p:spPr>
            <a:xfrm>
              <a:off x="13321" y="442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证券投资业务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9" name="圆角矩形 38"/>
            <p:cNvSpPr/>
            <p:nvPr>
              <p:custDataLst>
                <p:tags r:id="rId8"/>
              </p:custDataLst>
            </p:nvPr>
          </p:nvSpPr>
          <p:spPr bwMode="auto">
            <a:xfrm>
              <a:off x="12096" y="453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9</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3" name="组合 72"/>
          <p:cNvGrpSpPr/>
          <p:nvPr/>
        </p:nvGrpSpPr>
        <p:grpSpPr>
          <a:xfrm>
            <a:off x="3662363" y="3549650"/>
            <a:ext cx="8035925" cy="595313"/>
            <a:chOff x="5767" y="5590"/>
            <a:chExt cx="12656" cy="937"/>
          </a:xfrm>
        </p:grpSpPr>
        <p:sp>
          <p:nvSpPr>
            <p:cNvPr id="77" name="矩形 76"/>
            <p:cNvSpPr/>
            <p:nvPr>
              <p:custDataLst>
                <p:tags r:id="rId9"/>
              </p:custDataLst>
            </p:nvPr>
          </p:nvSpPr>
          <p:spPr>
            <a:xfrm>
              <a:off x="6992" y="5613"/>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货币供求与货币政策</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101" name="圆角矩形 100"/>
            <p:cNvSpPr/>
            <p:nvPr>
              <p:custDataLst>
                <p:tags r:id="rId10"/>
              </p:custDataLst>
            </p:nvPr>
          </p:nvSpPr>
          <p:spPr bwMode="auto">
            <a:xfrm>
              <a:off x="5767" y="5724"/>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矩形 40"/>
            <p:cNvSpPr/>
            <p:nvPr>
              <p:custDataLst>
                <p:tags r:id="rId11"/>
              </p:custDataLst>
            </p:nvPr>
          </p:nvSpPr>
          <p:spPr>
            <a:xfrm>
              <a:off x="13321" y="5590"/>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信托与租赁业务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2" name="圆角矩形 41"/>
            <p:cNvSpPr/>
            <p:nvPr>
              <p:custDataLst>
                <p:tags r:id="rId12"/>
              </p:custDataLst>
            </p:nvPr>
          </p:nvSpPr>
          <p:spPr bwMode="auto">
            <a:xfrm>
              <a:off x="12096" y="5701"/>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10</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1331913"/>
            <a:ext cx="8035925" cy="595312"/>
            <a:chOff x="5769" y="2098"/>
            <a:chExt cx="12656" cy="937"/>
          </a:xfrm>
        </p:grpSpPr>
        <p:sp>
          <p:nvSpPr>
            <p:cNvPr id="28" name="矩形 27"/>
            <p:cNvSpPr/>
            <p:nvPr>
              <p:custDataLst>
                <p:tags r:id="rId13"/>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货币与货币制度</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14"/>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15"/>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中央银行业务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16"/>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7</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3662363" y="4289425"/>
            <a:ext cx="8035925" cy="595313"/>
            <a:chOff x="5767" y="6756"/>
            <a:chExt cx="12656" cy="937"/>
          </a:xfrm>
        </p:grpSpPr>
        <p:sp>
          <p:nvSpPr>
            <p:cNvPr id="30" name="矩形 29"/>
            <p:cNvSpPr/>
            <p:nvPr>
              <p:custDataLst>
                <p:tags r:id="rId17"/>
              </p:custDataLst>
            </p:nvPr>
          </p:nvSpPr>
          <p:spPr>
            <a:xfrm>
              <a:off x="6992" y="6779"/>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通货膨胀与通货紧缩</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1" name="圆角矩形 30"/>
            <p:cNvSpPr/>
            <p:nvPr>
              <p:custDataLst>
                <p:tags r:id="rId18"/>
              </p:custDataLst>
            </p:nvPr>
          </p:nvSpPr>
          <p:spPr bwMode="auto">
            <a:xfrm>
              <a:off x="5767" y="6890"/>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5</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custDataLst>
                <p:tags r:id="rId19"/>
              </p:custDataLst>
            </p:nvPr>
          </p:nvSpPr>
          <p:spPr>
            <a:xfrm>
              <a:off x="13321" y="6756"/>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保险业务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7" name="圆角矩形 46"/>
            <p:cNvSpPr/>
            <p:nvPr>
              <p:custDataLst>
                <p:tags r:id="rId20"/>
              </p:custDataLst>
            </p:nvPr>
          </p:nvSpPr>
          <p:spPr bwMode="auto">
            <a:xfrm>
              <a:off x="12096" y="6867"/>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77"/>
          <p:cNvGrpSpPr/>
          <p:nvPr/>
        </p:nvGrpSpPr>
        <p:grpSpPr>
          <a:xfrm>
            <a:off x="3662363" y="5013325"/>
            <a:ext cx="8035925" cy="595313"/>
            <a:chOff x="5767" y="7895"/>
            <a:chExt cx="12656" cy="937"/>
          </a:xfrm>
        </p:grpSpPr>
        <p:sp>
          <p:nvSpPr>
            <p:cNvPr id="32" name="矩形 31"/>
            <p:cNvSpPr/>
            <p:nvPr>
              <p:custDataLst>
                <p:tags r:id="rId21"/>
              </p:custDataLst>
            </p:nvPr>
          </p:nvSpPr>
          <p:spPr>
            <a:xfrm>
              <a:off x="6992" y="791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外汇与国际收支</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3" name="圆角矩形 32"/>
            <p:cNvSpPr/>
            <p:nvPr>
              <p:custDataLst>
                <p:tags r:id="rId22"/>
              </p:custDataLst>
            </p:nvPr>
          </p:nvSpPr>
          <p:spPr bwMode="auto">
            <a:xfrm>
              <a:off x="5767" y="8029"/>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6</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矩形 47"/>
            <p:cNvSpPr/>
            <p:nvPr>
              <p:custDataLst>
                <p:tags r:id="rId23"/>
              </p:custDataLst>
            </p:nvPr>
          </p:nvSpPr>
          <p:spPr>
            <a:xfrm>
              <a:off x="13321" y="789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政策性银行业务</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9" name="圆角矩形 48"/>
            <p:cNvSpPr/>
            <p:nvPr>
              <p:custDataLst>
                <p:tags r:id="rId24"/>
              </p:custDataLst>
            </p:nvPr>
          </p:nvSpPr>
          <p:spPr bwMode="auto">
            <a:xfrm>
              <a:off x="12096" y="800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12</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25"/>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26"/>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27"/>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p:tgtEl>
                                          <p:spTgt spid="72"/>
                                        </p:tgtEl>
                                        <p:attrNameLst>
                                          <p:attrName>ppt_y</p:attrName>
                                        </p:attrNameLst>
                                      </p:cBhvr>
                                      <p:tavLst>
                                        <p:tav tm="0">
                                          <p:val>
                                            <p:strVal val="#ppt_y+#ppt_h*1.125000"/>
                                          </p:val>
                                        </p:tav>
                                        <p:tav tm="100000">
                                          <p:val>
                                            <p:strVal val="#ppt_y"/>
                                          </p:val>
                                        </p:tav>
                                      </p:tavLst>
                                    </p:anim>
                                    <p:animEffect transition="in" filter="wipe(up)">
                                      <p:cBhvr>
                                        <p:cTn id="18" dur="500"/>
                                        <p:tgtEl>
                                          <p:spTgt spid="72"/>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p:tgtEl>
                                          <p:spTgt spid="73"/>
                                        </p:tgtEl>
                                        <p:attrNameLst>
                                          <p:attrName>ppt_y</p:attrName>
                                        </p:attrNameLst>
                                      </p:cBhvr>
                                      <p:tavLst>
                                        <p:tav tm="0">
                                          <p:val>
                                            <p:strVal val="#ppt_y+#ppt_h*1.125000"/>
                                          </p:val>
                                        </p:tav>
                                        <p:tav tm="100000">
                                          <p:val>
                                            <p:strVal val="#ppt_y"/>
                                          </p:val>
                                        </p:tav>
                                      </p:tavLst>
                                    </p:anim>
                                    <p:animEffect transition="in" filter="wipe(up)">
                                      <p:cBhvr>
                                        <p:cTn id="23" dur="500"/>
                                        <p:tgtEl>
                                          <p:spTgt spid="7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p:tgtEl>
                                          <p:spTgt spid="74"/>
                                        </p:tgtEl>
                                        <p:attrNameLst>
                                          <p:attrName>ppt_y</p:attrName>
                                        </p:attrNameLst>
                                      </p:cBhvr>
                                      <p:tavLst>
                                        <p:tav tm="0">
                                          <p:val>
                                            <p:strVal val="#ppt_y+#ppt_h*1.125000"/>
                                          </p:val>
                                        </p:tav>
                                        <p:tav tm="100000">
                                          <p:val>
                                            <p:strVal val="#ppt_y"/>
                                          </p:val>
                                        </p:tav>
                                      </p:tavLst>
                                    </p:anim>
                                    <p:animEffect transition="in" filter="wipe(up)">
                                      <p:cBhvr>
                                        <p:cTn id="28" dur="500"/>
                                        <p:tgtEl>
                                          <p:spTgt spid="74"/>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664" y="1700228"/>
            <a:ext cx="10557289" cy="3787218"/>
            <a:chOff x="1728" y="2520"/>
            <a:chExt cx="14960" cy="4563"/>
          </a:xfrm>
        </p:grpSpPr>
        <p:sp>
          <p:nvSpPr>
            <p:cNvPr id="114" name="圆角矩形 113"/>
            <p:cNvSpPr/>
            <p:nvPr>
              <p:custDataLst>
                <p:tags r:id="rId1"/>
              </p:custDataLst>
            </p:nvPr>
          </p:nvSpPr>
          <p:spPr>
            <a:xfrm>
              <a:off x="2037" y="2712"/>
              <a:ext cx="14272" cy="415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52" y="6597"/>
              <a:ext cx="577" cy="400"/>
              <a:chOff x="5107" y="3993"/>
              <a:chExt cx="577" cy="400"/>
            </a:xfrm>
          </p:grpSpPr>
          <p:sp>
            <p:nvSpPr>
              <p:cNvPr id="119" name="菱形 118"/>
              <p:cNvSpPr/>
              <p:nvPr>
                <p:custDataLst>
                  <p:tags r:id="rId4"/>
                </p:custDataLst>
              </p:nvPr>
            </p:nvSpPr>
            <p:spPr>
              <a:xfrm>
                <a:off x="5107" y="3993"/>
                <a:ext cx="397"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3993"/>
                <a:ext cx="396"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007" y="6683"/>
              <a:ext cx="681" cy="400"/>
              <a:chOff x="5555" y="4079"/>
              <a:chExt cx="681" cy="400"/>
            </a:xfrm>
          </p:grpSpPr>
          <p:sp>
            <p:nvSpPr>
              <p:cNvPr id="122" name="菱形 121"/>
              <p:cNvSpPr/>
              <p:nvPr>
                <p:custDataLst>
                  <p:tags r:id="rId6"/>
                </p:custDataLst>
              </p:nvPr>
            </p:nvSpPr>
            <p:spPr>
              <a:xfrm>
                <a:off x="5555" y="4079"/>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776" y="4079"/>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88745" y="2251075"/>
            <a:ext cx="8978265" cy="266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（一）通货膨胀对产出的效应</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轻微的通货膨胀对经济增长具有一定的刺激作用，因此，通货膨胀政策曾在二战后一些西方国家的经济发展过程中发挥过一定的作用。但自 20 世纪 80 年代以来，西方国家普遍放弃了以通货膨胀刺激经济增长的政策。因为通货膨胀对经济增长的刺激作用是暂时的、有限的，而且随着通货膨胀的发展，其负效应日益显露出来并远远大于正效应。实证研究表明，非爬行的通货膨胀不利于经济增长。</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二、通货膨胀的效应</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00810" y="1844675"/>
            <a:ext cx="9304655" cy="37934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通货膨胀过程会扭曲国民经济的价格机制</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价格越不能正确反映生产要素和产品的稀缺关系，资源配置便越不合理，这将导致总的生产率下降。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通货膨胀会打乱产业结构合理分布秩序</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比如，人们担心进一步通货膨胀会带来损失，将一部分储蓄购买房屋，这便产生房地产业、建筑业等个别部门“受惠于”通货膨胀的现象。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通货膨胀的持续发展会使社会实际投资减少</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经济主体在预测物价持续上升时会促使社会消费超前，从而导致实际储蓄减少，实际利率上升，经济增长受到瓶颈制约。</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二、通货膨胀的效应</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664" y="1700228"/>
            <a:ext cx="10557289" cy="3787218"/>
            <a:chOff x="1728" y="2520"/>
            <a:chExt cx="14960" cy="4563"/>
          </a:xfrm>
        </p:grpSpPr>
        <p:sp>
          <p:nvSpPr>
            <p:cNvPr id="114" name="圆角矩形 113"/>
            <p:cNvSpPr/>
            <p:nvPr>
              <p:custDataLst>
                <p:tags r:id="rId1"/>
              </p:custDataLst>
            </p:nvPr>
          </p:nvSpPr>
          <p:spPr>
            <a:xfrm>
              <a:off x="2037" y="2712"/>
              <a:ext cx="14272" cy="415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52" y="6597"/>
              <a:ext cx="577" cy="400"/>
              <a:chOff x="5107" y="3993"/>
              <a:chExt cx="577" cy="400"/>
            </a:xfrm>
          </p:grpSpPr>
          <p:sp>
            <p:nvSpPr>
              <p:cNvPr id="119" name="菱形 118"/>
              <p:cNvSpPr/>
              <p:nvPr>
                <p:custDataLst>
                  <p:tags r:id="rId4"/>
                </p:custDataLst>
              </p:nvPr>
            </p:nvSpPr>
            <p:spPr>
              <a:xfrm>
                <a:off x="5107" y="3993"/>
                <a:ext cx="397"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3993"/>
                <a:ext cx="396"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007" y="6683"/>
              <a:ext cx="681" cy="400"/>
              <a:chOff x="5555" y="4079"/>
              <a:chExt cx="681" cy="400"/>
            </a:xfrm>
          </p:grpSpPr>
          <p:sp>
            <p:nvSpPr>
              <p:cNvPr id="122" name="菱形 121"/>
              <p:cNvSpPr/>
              <p:nvPr>
                <p:custDataLst>
                  <p:tags r:id="rId6"/>
                </p:custDataLst>
              </p:nvPr>
            </p:nvSpPr>
            <p:spPr>
              <a:xfrm>
                <a:off x="5555" y="4079"/>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776" y="4079"/>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343660" y="2106295"/>
            <a:ext cx="9187815" cy="297751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（二）通货膨胀对分配的效应</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通货膨胀的收入分配效应</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在通货膨胀时期，人们的名义货币收入与实际货币收入之间会产生差距，只有剔除物价的影响，才能看出人们实际收入的变化。</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通货膨胀的财富分配效应</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在经济生活中，财富或资产可分为实物资产与金融资产。由于两种类型资产对货币贬值适应性的差别，因此通货膨胀也会产生财富分配效应。</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二、通货膨胀的效应</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三、通货膨胀的治理</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（一）需求政策</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所谓需求政策就是政府利用财政政策或货币政策的操作，改变全社会的总支出，</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以实现抑制通货膨胀的目的。</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（二）收入政策</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收入政策亦称收入—价格政策，是指政府为抑制通货膨胀而制定的限制工资和</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物价上涨的经济政策。</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三、通货膨胀的治理</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400300"/>
            <a:ext cx="7546975"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（三）指数化方案</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指数化方案通常是指收入指数化。收入指数化是按物价变动情况自动调整收入</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的一种分配方案。指数化的范围包括工资、政府债券和其他货币性收入。</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220528"/>
            <a:ext cx="7548563" cy="105092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（四）供给政策</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通货膨胀通常表现为物价上涨，而物价上涨在竞争的市场环境下总是表现为与</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货币购买力相比的商品供给不足。</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215640" y="2493010"/>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通货紧缩</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889760"/>
            <a:ext cx="9298305" cy="37953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如同通货膨胀，对于什么是通货紧缩，中外经济学家也有着不同的观点，至今仍没有令各方完全认同的确切定义。但总的说来，其观点可分为以下三类。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 单要素论</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该论认为通货紧缩就是价格水平普遍地、持续地下降。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 双要素论</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该论认为通货紧缩包括价格水平的持续下降和货币供应量的持续下降。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 三要素论</a:t>
            </a:r>
            <a:endParaRPr lang="zh-CN" altLang="en-US" sz="1800" b="1"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1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该论认为通货紧缩应包括价格水平的持续下降、货币供应量的持续下降和经济增长率的持续下降。</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一、通货紧缩的定义和判断标准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46530" y="1945005"/>
            <a:ext cx="9298305" cy="35896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（二）通货紧缩的判断标准</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在经济实践中，判断某个时期的物价下跌是否是通货紧缩，一般来讲，既要看通货膨胀率是否由正转变为负，也要看这种下降的持续时间是否超过了一定的时限。</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目前世界各国的经济学家对这一时限具体应以多长为标准尚未达成一致意见。有的国家以物价水平持续下降半年为通货紧缩；有的以物价水平持续下降两年为通货紧缩；有的认为通货膨胀率由正变负为通货紧缩；有的认为通货膨胀率低于 1% 为通货紧缩。一般通货膨胀压力较大的国家时限可以适当长一点，而通货膨胀压力较小的国家时限可以适当短一点。</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一、通货紧缩的定义和判断标准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160145" y="1871345"/>
            <a:ext cx="9545320" cy="36969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（三）通货紧缩的类型</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通货紧缩可以根据不同的标准划分为不同的种类。</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（1）按照持续时间的长短将其划分为长期性通货紧缩和短期性通货紧缩，长短期的时间界限是 10 年，即持续期在 10 年以上的为长期性通货紧缩，持续期在 10 年以</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内的为短期性通货紧缩。</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（2）按物价和经济增长之间的关系不同将其划分为伴随着经济增长的通货紧缩和伴随着经济衰退的通货紧缩。例如，英国 1814—1849 年的通货紧缩是伴随着经济增长率上升的，而 1873—1896 年的通货紧缩是伴随着经济增长率减缓的；美国 1814—1849 年和 1866—1896 年的两次长期性通货紧缩都伴随着经济增长率的上升。</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一、通货紧缩的定义和判断标准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94130" y="1817370"/>
            <a:ext cx="9277350" cy="39084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按通货紧缩产生的成因不同将其划分为成本抑制型通货紧缩和需求抑制型通货紧缩。成本抑制型通货紧缩主要是由科技突破、工艺改造、交通运输系统改善、管制解除、竞争加剧、原料和进口品价格下降等因素促成的；需求抑制型通货紧缩主要是收入及预期减少、资本边际效率下降、突然的金融危机等原因导致需求不足而造成的。</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4）按通货紧缩的影响不同将其划分为会使总产出水平提高的无害型通货紧缩和危害型通货紧缩。前者又可称为温和型或技术进步型的通货紧缩，后者往往是由于生产能力过剩和需求低迷所致的，表现为实际产出与潜在产出水平之间的产出缺口越来越大。</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一、通货紧缩的定义和判断标准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0658" name="组合 7"/>
          <p:cNvGrpSpPr/>
          <p:nvPr/>
        </p:nvGrpSpPr>
        <p:grpSpPr>
          <a:xfrm>
            <a:off x="3365500" y="920750"/>
            <a:ext cx="8158163" cy="5059363"/>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05163" y="900113"/>
            <a:ext cx="838200" cy="68262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0834688" y="5362575"/>
            <a:ext cx="733425" cy="673100"/>
          </a:xfrm>
          <a:prstGeom prst="rect">
            <a:avLst/>
          </a:prstGeom>
          <a:noFill/>
          <a:ln w="9525">
            <a:noFill/>
          </a:ln>
        </p:spPr>
      </p:pic>
      <p:sp>
        <p:nvSpPr>
          <p:cNvPr id="6" name="文本框 5"/>
          <p:cNvSpPr txBox="1"/>
          <p:nvPr>
            <p:custDataLst>
              <p:tags r:id="rId6"/>
            </p:custDataLst>
          </p:nvPr>
        </p:nvSpPr>
        <p:spPr>
          <a:xfrm>
            <a:off x="3916045" y="3500755"/>
            <a:ext cx="7193280" cy="211645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【能力目标】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理解通货膨胀的成因与治理对策；</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理解通货紧缩的成因与治理对策；</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掌握通货膨胀的衡量和计算。</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2" name="文本框 11"/>
          <p:cNvSpPr txBox="1"/>
          <p:nvPr>
            <p:custDataLst>
              <p:tags r:id="rId7"/>
            </p:custDataLst>
          </p:nvPr>
        </p:nvSpPr>
        <p:spPr>
          <a:xfrm>
            <a:off x="3925888" y="1476375"/>
            <a:ext cx="7172325" cy="16351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熟悉通货膨胀的含义、类型及测度指标；</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熟悉通货紧缩的含义、类型及测度指标；</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掌握通货膨胀的效应。</a:t>
            </a:r>
            <a:endParaRPr lang="zh-CN" altLang="en-US"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623029" y="1485598"/>
            <a:ext cx="10557289" cy="4436266"/>
            <a:chOff x="1728" y="2520"/>
            <a:chExt cx="14960" cy="5345"/>
          </a:xfrm>
        </p:grpSpPr>
        <p:sp>
          <p:nvSpPr>
            <p:cNvPr id="114" name="圆角矩形 113"/>
            <p:cNvSpPr/>
            <p:nvPr>
              <p:custDataLst>
                <p:tags r:id="rId1"/>
              </p:custDataLst>
            </p:nvPr>
          </p:nvSpPr>
          <p:spPr>
            <a:xfrm>
              <a:off x="2037" y="2712"/>
              <a:ext cx="14272" cy="5000"/>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728" y="2520"/>
              <a:ext cx="761" cy="400"/>
              <a:chOff x="5083" y="3481"/>
              <a:chExt cx="761" cy="400"/>
            </a:xfrm>
          </p:grpSpPr>
          <p:sp>
            <p:nvSpPr>
              <p:cNvPr id="116" name="菱形 115"/>
              <p:cNvSpPr/>
              <p:nvPr>
                <p:custDataLst>
                  <p:tags r:id="rId2"/>
                </p:custDataLst>
              </p:nvPr>
            </p:nvSpPr>
            <p:spPr>
              <a:xfrm>
                <a:off x="5083" y="348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9" y="348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729" y="7465"/>
              <a:ext cx="649" cy="400"/>
              <a:chOff x="5084" y="4861"/>
              <a:chExt cx="649" cy="400"/>
            </a:xfrm>
          </p:grpSpPr>
          <p:sp>
            <p:nvSpPr>
              <p:cNvPr id="119" name="菱形 118"/>
              <p:cNvSpPr/>
              <p:nvPr>
                <p:custDataLst>
                  <p:tags r:id="rId4"/>
                </p:custDataLst>
              </p:nvPr>
            </p:nvSpPr>
            <p:spPr>
              <a:xfrm>
                <a:off x="5084" y="4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288" y="4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5912" y="7465"/>
              <a:ext cx="776" cy="400"/>
              <a:chOff x="5555" y="4861"/>
              <a:chExt cx="776" cy="400"/>
            </a:xfrm>
          </p:grpSpPr>
          <p:sp>
            <p:nvSpPr>
              <p:cNvPr id="122" name="菱形 121"/>
              <p:cNvSpPr/>
              <p:nvPr>
                <p:custDataLst>
                  <p:tags r:id="rId6"/>
                </p:custDataLst>
              </p:nvPr>
            </p:nvSpPr>
            <p:spPr>
              <a:xfrm>
                <a:off x="5555" y="4861"/>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871" y="4861"/>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015" y="2607"/>
              <a:ext cx="646" cy="400"/>
              <a:chOff x="5582" y="3547"/>
              <a:chExt cx="646" cy="400"/>
            </a:xfrm>
          </p:grpSpPr>
          <p:sp>
            <p:nvSpPr>
              <p:cNvPr id="125" name="菱形 124"/>
              <p:cNvSpPr/>
              <p:nvPr>
                <p:custDataLst>
                  <p:tags r:id="rId8"/>
                </p:custDataLst>
              </p:nvPr>
            </p:nvSpPr>
            <p:spPr>
              <a:xfrm>
                <a:off x="5783" y="354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582" y="354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294130" y="1817370"/>
            <a:ext cx="9277350" cy="94424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55"/>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（四）通货紧缩的特征</a:t>
            </a:r>
            <a:endParaRPr lang="zh-CN" altLang="en-US" sz="1800" b="1" strike="noStrike" spc="150" noProof="1" dirty="0">
              <a:ln w="3175">
                <a:noFill/>
                <a:prstDash val="dash"/>
              </a:ln>
              <a:solidFill>
                <a:srgbClr val="5B9BD9"/>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通货紧缩作为一种全球现象，有以下几个特征。</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5792"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一、通货紧缩的定义和判断标准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61" name="组合 60"/>
          <p:cNvGrpSpPr/>
          <p:nvPr/>
        </p:nvGrpSpPr>
        <p:grpSpPr>
          <a:xfrm>
            <a:off x="2203450" y="3402330"/>
            <a:ext cx="2079625" cy="1595438"/>
            <a:chOff x="3200" y="3624"/>
            <a:chExt cx="3276" cy="2513"/>
          </a:xfrm>
        </p:grpSpPr>
        <p:sp>
          <p:nvSpPr>
            <p:cNvPr id="51" name="任意多边形 50"/>
            <p:cNvSpPr/>
            <p:nvPr>
              <p:custDataLst>
                <p:tags r:id="rId1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1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1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1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5"/>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第一，全球性生产能</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力过剩。</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5227638" y="3402330"/>
            <a:ext cx="2079625" cy="1595438"/>
            <a:chOff x="7962" y="3624"/>
            <a:chExt cx="3276" cy="2513"/>
          </a:xfrm>
        </p:grpSpPr>
        <p:sp>
          <p:nvSpPr>
            <p:cNvPr id="50" name="任意多边形 49"/>
            <p:cNvSpPr/>
            <p:nvPr>
              <p:custDataLst>
                <p:tags r:id="rId1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20"/>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第二，国际市场价格</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大幅下降。</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8251825" y="3402330"/>
            <a:ext cx="2079625" cy="1595438"/>
            <a:chOff x="12724" y="3624"/>
            <a:chExt cx="3276" cy="2513"/>
          </a:xfrm>
        </p:grpSpPr>
        <p:sp>
          <p:nvSpPr>
            <p:cNvPr id="41" name="任意多边形 40"/>
            <p:cNvSpPr/>
            <p:nvPr>
              <p:custDataLst>
                <p:tags r:id="rId2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2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2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2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第三，一些国家和地</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区的经济增长放慢</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 或面临衰退压力。</a:t>
              </a:r>
              <a:endParaRPr lang="zh-CN" altLang="en-US" sz="14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p:tgtEl>
                                          <p:spTgt spid="61"/>
                                        </p:tgtEl>
                                        <p:attrNameLst>
                                          <p:attrName>ppt_y</p:attrName>
                                        </p:attrNameLst>
                                      </p:cBhvr>
                                      <p:tavLst>
                                        <p:tav tm="0">
                                          <p:val>
                                            <p:strVal val="#ppt_y-#ppt_h*1.125000"/>
                                          </p:val>
                                        </p:tav>
                                        <p:tav tm="100000">
                                          <p:val>
                                            <p:strVal val="#ppt_y"/>
                                          </p:val>
                                        </p:tav>
                                      </p:tavLst>
                                    </p:anim>
                                    <p:animEffect transition="in" filter="wipe(down)">
                                      <p:cBhvr>
                                        <p:cTn id="14" dur="500"/>
                                        <p:tgtEl>
                                          <p:spTgt spid="61"/>
                                        </p:tgtEl>
                                      </p:cBhvr>
                                    </p:animEffect>
                                  </p:childTnLst>
                                </p:cTn>
                              </p:par>
                            </p:childTnLst>
                          </p:cTn>
                        </p:par>
                        <p:par>
                          <p:cTn id="15" fill="hold">
                            <p:stCondLst>
                              <p:cond delay="1500"/>
                            </p:stCondLst>
                            <p:childTnLst>
                              <p:par>
                                <p:cTn id="16" presetID="12" presetClass="entr" presetSubtype="1"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 calcmode="lin" valueType="num">
                                      <p:cBhvr>
                                        <p:cTn id="18" dur="500"/>
                                        <p:tgtEl>
                                          <p:spTgt spid="62"/>
                                        </p:tgtEl>
                                        <p:attrNameLst>
                                          <p:attrName>ppt_y</p:attrName>
                                        </p:attrNameLst>
                                      </p:cBhvr>
                                      <p:tavLst>
                                        <p:tav tm="0">
                                          <p:val>
                                            <p:strVal val="#ppt_y-#ppt_h*1.125000"/>
                                          </p:val>
                                        </p:tav>
                                        <p:tav tm="100000">
                                          <p:val>
                                            <p:strVal val="#ppt_y"/>
                                          </p:val>
                                        </p:tav>
                                      </p:tavLst>
                                    </p:anim>
                                    <p:animEffect transition="in" filter="wipe(down)">
                                      <p:cBhvr>
                                        <p:cTn id="19" dur="500"/>
                                        <p:tgtEl>
                                          <p:spTgt spid="62"/>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p:cTn id="23" dur="500"/>
                                        <p:tgtEl>
                                          <p:spTgt spid="63"/>
                                        </p:tgtEl>
                                        <p:attrNameLst>
                                          <p:attrName>ppt_y</p:attrName>
                                        </p:attrNameLst>
                                      </p:cBhvr>
                                      <p:tavLst>
                                        <p:tav tm="0">
                                          <p:val>
                                            <p:strVal val="#ppt_y-#ppt_h*1.125000"/>
                                          </p:val>
                                        </p:tav>
                                        <p:tav tm="100000">
                                          <p:val>
                                            <p:strVal val="#ppt_y"/>
                                          </p:val>
                                        </p:tav>
                                      </p:tavLst>
                                    </p:anim>
                                    <p:animEffect transition="in" filter="wipe(down)">
                                      <p:cBhvr>
                                        <p:cTn id="2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二、通货紧缩的成因理论</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60575"/>
            <a:ext cx="7546975" cy="169100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（一）凯恩斯关于通货紧缩的理论</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作为大萧条时代的产物，凯恩斯经济学是以分析和解决通货紧缩为宗旨的。凯</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恩斯认为，大萧条是由总需求不足特别是投资需求不足所引起的，因而要解决总需求不足的问题就要改变这一框架中的一些外生变量，以便在其他条件不变的前提下使总需求发生“再膨胀”。</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7928" y="4005263"/>
            <a:ext cx="7548563" cy="169100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（二）费雪关于通货紧缩的理论</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有关通货紧缩的最著名理论是美国经济学家费雪在 1933 年大萧条时期提出的“债务挤压萧条理论”。费雪认为，美国的大萧条是经济中的过度负债引起的。在经济处于繁荣阶段时，企业家追求利润，会“过度负债”，使企业债务比率急剧增加。</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828540" y="3001010"/>
            <a:ext cx="262763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2. 通货紧缩的经济衰退效应</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custDataLst>
              <p:tags r:id="rId2"/>
            </p:custDataLst>
          </p:nvPr>
        </p:nvSpPr>
        <p:spPr>
          <a:xfrm>
            <a:off x="4828540" y="3474085"/>
            <a:ext cx="2599690" cy="264033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3" name="矩形 22"/>
          <p:cNvSpPr/>
          <p:nvPr>
            <p:custDataLst>
              <p:tags r:id="rId3"/>
            </p:custDataLst>
          </p:nvPr>
        </p:nvSpPr>
        <p:spPr>
          <a:xfrm>
            <a:off x="7665403"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3. 通货紧缩的失业效应</a:t>
            </a:r>
            <a:endParaRPr lang="en-US" altLang="zh-CN"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custDataLst>
              <p:tags r:id="rId4"/>
            </p:custDataLst>
          </p:nvPr>
        </p:nvSpPr>
        <p:spPr>
          <a:xfrm>
            <a:off x="7665403"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 name="矩形 1"/>
          <p:cNvSpPr/>
          <p:nvPr>
            <p:custDataLst>
              <p:tags r:id="rId5"/>
            </p:custDataLst>
          </p:nvPr>
        </p:nvSpPr>
        <p:spPr>
          <a:xfrm>
            <a:off x="1992630" y="3000693"/>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1. 通货紧缩的财富收缩</a:t>
            </a:r>
            <a:endParaRPr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a:p>
            <a:pPr algn="ctr" fontAlgn="base"/>
            <a:r>
              <a:rPr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rPr>
              <a:t>效应</a:t>
            </a:r>
            <a:endParaRPr sz="1400" strike="noStrike" spc="150" noProof="1" dirty="0">
              <a:solidFill>
                <a:srgbClr val="FFFFFF"/>
              </a:solidFill>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custDataLst>
              <p:tags r:id="rId6"/>
            </p:custDataLst>
          </p:nvPr>
        </p:nvSpPr>
        <p:spPr>
          <a:xfrm>
            <a:off x="1993265" y="3473768"/>
            <a:ext cx="2532063" cy="2640013"/>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25" name="矩形 24"/>
          <p:cNvSpPr/>
          <p:nvPr>
            <p:custDataLst>
              <p:tags r:id="rId7"/>
            </p:custDataLst>
          </p:nvPr>
        </p:nvSpPr>
        <p:spPr>
          <a:xfrm>
            <a:off x="2044700" y="3624580"/>
            <a:ext cx="2378710" cy="2130425"/>
          </a:xfrm>
          <a:prstGeom prst="rect">
            <a:avLst/>
          </a:prstGeom>
        </p:spPr>
        <p:txBody>
          <a:bodyPr wrap="square" tIns="46800" bIns="46800">
            <a:noAutofit/>
          </a:bodyPr>
          <a:p>
            <a:pPr lvl="0" algn="just">
              <a:lnSpc>
                <a:spcPct val="120000"/>
              </a:lnSpc>
              <a:spcAft>
                <a:spcPts val="1000"/>
              </a:spcAft>
              <a:defRPr/>
            </a:pPr>
            <a:r>
              <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通货紧缩的财富收缩效应是指全社会财富的减少。</a:t>
            </a:r>
            <a:endPar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6" name="矩形 25"/>
          <p:cNvSpPr/>
          <p:nvPr>
            <p:custDataLst>
              <p:tags r:id="rId8"/>
            </p:custDataLst>
          </p:nvPr>
        </p:nvSpPr>
        <p:spPr>
          <a:xfrm>
            <a:off x="7814628" y="3670618"/>
            <a:ext cx="2182813" cy="2130425"/>
          </a:xfrm>
          <a:prstGeom prst="rect">
            <a:avLst/>
          </a:prstGeom>
        </p:spPr>
        <p:txBody>
          <a:bodyPr wrap="square" tIns="46800" bIns="46800"/>
          <a:p>
            <a:pPr lvl="0" algn="just" fontAlgn="base">
              <a:lnSpc>
                <a:spcPct val="120000"/>
              </a:lnSpc>
              <a:spcAft>
                <a:spcPts val="1000"/>
              </a:spcAft>
              <a:defRPr/>
            </a:pPr>
            <a:r>
              <a:rPr lang="zh-CN" altLang="en-US" sz="16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从理论上讲，通货紧缩只有加重失业的可能而没有促进就业的可能。</a:t>
            </a:r>
            <a:endParaRPr lang="zh-CN" altLang="en-US" sz="1600" b="0" strike="noStrike"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27" name="矩形 26"/>
          <p:cNvSpPr/>
          <p:nvPr>
            <p:custDataLst>
              <p:tags r:id="rId9"/>
            </p:custDataLst>
          </p:nvPr>
        </p:nvSpPr>
        <p:spPr>
          <a:xfrm>
            <a:off x="4933315" y="3670935"/>
            <a:ext cx="2378710" cy="2130425"/>
          </a:xfrm>
          <a:prstGeom prst="rect">
            <a:avLst/>
          </a:prstGeom>
        </p:spPr>
        <p:txBody>
          <a:bodyPr wrap="square" tIns="46800" bIns="46800">
            <a:normAutofit/>
          </a:bodyPr>
          <a:p>
            <a:pPr lvl="0" algn="just" fontAlgn="base">
              <a:lnSpc>
                <a:spcPct val="120000"/>
              </a:lnSpc>
              <a:spcAft>
                <a:spcPts val="1000"/>
              </a:spcAft>
              <a:defRPr/>
            </a:pPr>
            <a:r>
              <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通货紧缩的经济衰退效应可以理解为物价总水平的持续下跌对于经济的促退作用。</a:t>
            </a:r>
            <a:endParaRPr lang="zh-CN" altLang="en-US" sz="1600" b="0" strike="noStrike" spc="150" noProof="1">
              <a:solidFill>
                <a:schemeClr val="tx1">
                  <a:lumMod val="85000"/>
                  <a:lumOff val="1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1" name="等腰三角形 30"/>
          <p:cNvSpPr/>
          <p:nvPr>
            <p:custDataLst>
              <p:tags r:id="rId10"/>
            </p:custDataLst>
          </p:nvPr>
        </p:nvSpPr>
        <p:spPr>
          <a:xfrm rot="5400000">
            <a:off x="4428490"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sp>
        <p:nvSpPr>
          <p:cNvPr id="32" name="等腰三角形 31"/>
          <p:cNvSpPr/>
          <p:nvPr>
            <p:custDataLst>
              <p:tags r:id="rId11"/>
            </p:custDataLst>
          </p:nvPr>
        </p:nvSpPr>
        <p:spPr>
          <a:xfrm rot="5400000">
            <a:off x="7268528" y="5715318"/>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pitchFamily="34" charset="-122"/>
              <a:ea typeface="微软雅黑" panose="020B0503020204020204" pitchFamily="34" charset="-122"/>
            </a:endParaRPr>
          </a:p>
        </p:txBody>
      </p:sp>
      <p:grpSp>
        <p:nvGrpSpPr>
          <p:cNvPr id="78861" name="组合 28"/>
          <p:cNvGrpSpPr/>
          <p:nvPr/>
        </p:nvGrpSpPr>
        <p:grpSpPr>
          <a:xfrm>
            <a:off x="930275" y="404178"/>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三、通货紧缩的社会经济效应</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3" name="文本框 2"/>
          <p:cNvSpPr txBox="1"/>
          <p:nvPr/>
        </p:nvSpPr>
        <p:spPr>
          <a:xfrm>
            <a:off x="1127760" y="1340485"/>
            <a:ext cx="10233660" cy="1337945"/>
          </a:xfrm>
          <a:prstGeom prst="rect">
            <a:avLst/>
          </a:prstGeom>
          <a:noFill/>
        </p:spPr>
        <p:txBody>
          <a:bodyPr wrap="square" rtlCol="0">
            <a:spAutoFit/>
          </a:bodyPr>
          <a:p>
            <a:pPr algn="just">
              <a:lnSpc>
                <a:spcPct val="150000"/>
              </a:lnSpc>
            </a:pPr>
            <a:r>
              <a:rPr lang="zh-CN" altLang="en-US" b="0">
                <a:latin typeface="微软雅黑" panose="020B0503020204020204" pitchFamily="34" charset="-122"/>
                <a:ea typeface="微软雅黑" panose="020B0503020204020204" pitchFamily="34" charset="-122"/>
              </a:rPr>
              <a:t>对于通货紧缩的社会经济效应，凯恩斯曾指出：“不论是通货膨胀还是通货紧缩，都会造成巨大的损害。两者都会改变财富在不同阶级之间的分配，不过相比而言，通货膨胀更为严重一些。</a:t>
            </a:r>
            <a:endParaRPr lang="zh-CN" altLang="en-US" b="0">
              <a:latin typeface="微软雅黑" panose="020B0503020204020204" pitchFamily="34" charset="-122"/>
              <a:ea typeface="微软雅黑" panose="020B0503020204020204" pitchFamily="34" charset="-122"/>
            </a:endParaRPr>
          </a:p>
          <a:p>
            <a:pPr algn="just">
              <a:lnSpc>
                <a:spcPct val="150000"/>
              </a:lnSpc>
            </a:pPr>
            <a:r>
              <a:rPr lang="zh-CN" altLang="en-US">
                <a:solidFill>
                  <a:srgbClr val="5B9BD9"/>
                </a:solidFill>
                <a:latin typeface="微软雅黑" panose="020B0503020204020204" pitchFamily="34" charset="-122"/>
                <a:ea typeface="微软雅黑" panose="020B0503020204020204" pitchFamily="34" charset="-122"/>
              </a:rPr>
              <a:t>（一）通货紧缩的产出效应</a:t>
            </a:r>
            <a:endParaRPr lang="zh-CN" altLang="en-US">
              <a:solidFill>
                <a:srgbClr val="5B9BD9"/>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社会财富在企业与居民之间的再分配</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在通货紧缩的情况下，产品价格的下降使企业的利润减少，由于名义利率的下跌一般赶不上物价下跌的速度，因此实际利率呈现上升趋势，这就使得作为债务人的企业的收入又进一步向债权人转移，从而又加重了企业的困难。</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三、通货紧缩的社会经济效应</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（二）通货紧缩的分配效应</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46630" y="429323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社会财富在政府与企业、居民之间的分配</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与通货膨胀一样，在通货紧缩的情况下，社会财富在政府与企业、居民之间的分配总要通过货币发行的途径来进行。在通货膨胀的条件下，社会财富在政府与企业、居民之间的分配效应主要是通过通货膨胀税来实现。</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四、治理通货紧缩的对策措施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60575"/>
            <a:ext cx="7456170" cy="169100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（一）实施积极的货币政策和财政政策</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通货紧缩具有自足性，它能通过增加债务人的利息支出来减少其消费需求，这是因为债务人是按合同约定的价格付息，在物价普遍下跌的情况下，债务人将被迫以低价出售商品来偿还不变的利息，因此利润会减少，导致消费需求减少，这又会进一步加剧通货紧缩。</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8245" y="4005580"/>
            <a:ext cx="7404735" cy="137096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（二）积极鼓励企业重组，加快产业结构的调整</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为了适应经济全球化日益发展所带来的机遇和挑战，也为了对现有生产能力和资源配置进行调整，消除过剩生产能力，西方各国政府都积极鼓励企业进行重组。</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8001"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四、治理通货紧缩的对策措施</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矩形 16"/>
          <p:cNvSpPr/>
          <p:nvPr>
            <p:custDataLst>
              <p:tags r:id="rId1"/>
            </p:custDataLst>
          </p:nvPr>
        </p:nvSpPr>
        <p:spPr>
          <a:xfrm>
            <a:off x="777875" y="197326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1109663" y="218122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2" name="文本框 1"/>
          <p:cNvSpPr txBox="1"/>
          <p:nvPr>
            <p:custDataLst>
              <p:tags r:id="rId3"/>
            </p:custDataLst>
          </p:nvPr>
        </p:nvSpPr>
        <p:spPr>
          <a:xfrm>
            <a:off x="3575685" y="2060575"/>
            <a:ext cx="7456170" cy="1050925"/>
          </a:xfrm>
          <a:prstGeom prst="rect">
            <a:avLst/>
          </a:prstGeom>
          <a:noFill/>
          <a:ln w="9525">
            <a:noFill/>
          </a:ln>
        </p:spPr>
        <p:txBody>
          <a:bodyPr wrap="square" anchor="t">
            <a:spAutoFit/>
          </a:bodyPr>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（三）采取灵活的汇率政策</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a:p>
            <a:pPr>
              <a:lnSpc>
                <a:spcPct val="130000"/>
              </a:lnSpc>
            </a:pPr>
            <a:r>
              <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rPr>
              <a:t>在财政政策和货币政策的作用都不明显的时候，灵活变动的汇率政策也是许多国家对付通货紧缩的有力武器之一。</a:t>
            </a:r>
            <a:endParaRPr lang="zh-CN" altLang="zh-CN" sz="1600" spc="100" noProof="1" dirty="0">
              <a:solidFill>
                <a:srgbClr val="595959"/>
              </a:solidFill>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0" name="矩形 19"/>
          <p:cNvSpPr/>
          <p:nvPr>
            <p:custDataLst>
              <p:tags r:id="rId4"/>
            </p:custDataLst>
          </p:nvPr>
        </p:nvSpPr>
        <p:spPr>
          <a:xfrm>
            <a:off x="777875" y="3897313"/>
            <a:ext cx="10626725" cy="1851025"/>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3" name="文本框 22"/>
          <p:cNvSpPr txBox="1"/>
          <p:nvPr>
            <p:custDataLst>
              <p:tags r:id="rId5"/>
            </p:custDataLst>
          </p:nvPr>
        </p:nvSpPr>
        <p:spPr>
          <a:xfrm>
            <a:off x="3738245" y="4005580"/>
            <a:ext cx="7404735" cy="1370965"/>
          </a:xfrm>
          <a:prstGeom prst="rect">
            <a:avLst/>
          </a:prstGeom>
          <a:noFill/>
          <a:ln w="9525">
            <a:noFill/>
          </a:ln>
        </p:spPr>
        <p:txBody>
          <a:bodyPr wrap="square" anchor="t">
            <a:spAutoFit/>
          </a:bodyPr>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（四）金融体系改革</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a:p>
            <a:pPr>
              <a:lnSpc>
                <a:spcPct val="130000"/>
              </a:lnSpc>
            </a:pPr>
            <a:r>
              <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rPr>
              <a:t>一个健全的金融体系是缓解通货紧缩压力的重要条件，如果没有运行良好和高效率的金融体系，货币流通的渠道受阻，政府采取的积极的财政、货币政策就难以通过它发挥预期的作用。</a:t>
            </a:r>
            <a:endParaRPr lang="zh-CN" altLang="en-US" sz="1600" spc="100" noProof="1" dirty="0">
              <a:solidFill>
                <a:srgbClr val="595959"/>
              </a:solidFill>
              <a:latin typeface="微软雅黑" panose="020B0503020204020204" pitchFamily="34" charset="-122"/>
              <a:ea typeface="微软雅黑" panose="020B0503020204020204" pitchFamily="34" charset="-122"/>
              <a:cs typeface="+mn-cs"/>
              <a:sym typeface="等线" panose="02010600030101010101" charset="-122"/>
            </a:endParaRPr>
          </a:p>
        </p:txBody>
      </p:sp>
      <p:pic>
        <p:nvPicPr>
          <p:cNvPr id="32" name="图片 31"/>
          <p:cNvPicPr>
            <a:picLocks noChangeAspect="1"/>
          </p:cNvPicPr>
          <p:nvPr>
            <p:custDataLst>
              <p:tags r:id="rId6"/>
            </p:custDataLst>
          </p:nvPr>
        </p:nvPicPr>
        <p:blipFill>
          <a:blip r:embed="rId7" cstate="screen"/>
          <a:srcRect/>
          <a:stretch>
            <a:fillRect/>
          </a:stretch>
        </p:blipFill>
        <p:spPr>
          <a:xfrm>
            <a:off x="1109344" y="218249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8"/>
            </p:custDataLst>
          </p:nvPr>
        </p:nvSpPr>
        <p:spPr>
          <a:xfrm>
            <a:off x="1109663" y="4105275"/>
            <a:ext cx="2159000" cy="1489075"/>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9"/>
            </p:custDataLst>
          </p:nvPr>
        </p:nvPicPr>
        <p:blipFill>
          <a:blip r:embed="rId10" cstate="screen"/>
          <a:srcRect/>
          <a:stretch>
            <a:fillRect/>
          </a:stretch>
        </p:blipFill>
        <p:spPr>
          <a:xfrm>
            <a:off x="1109344" y="4106544"/>
            <a:ext cx="2158366" cy="1488441"/>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Tree>
    <p:custDataLst>
      <p:tags r:id="rId1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p:tgtEl>
                                          <p:spTgt spid="23"/>
                                        </p:tgtEl>
                                        <p:attrNameLst>
                                          <p:attrName>ppt_y</p:attrName>
                                        </p:attrNameLst>
                                      </p:cBhvr>
                                      <p:tavLst>
                                        <p:tav tm="0">
                                          <p:val>
                                            <p:strVal val="#ppt_y-#ppt_h*1.125000"/>
                                          </p:val>
                                        </p:tav>
                                        <p:tav tm="100000">
                                          <p:val>
                                            <p:strVal val="#ppt_y"/>
                                          </p:val>
                                        </p:tav>
                                      </p:tavLst>
                                    </p:anim>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5777" name="组合 112"/>
          <p:cNvGrpSpPr/>
          <p:nvPr/>
        </p:nvGrpSpPr>
        <p:grpSpPr>
          <a:xfrm>
            <a:off x="704184" y="1196834"/>
            <a:ext cx="10890379" cy="5012277"/>
            <a:chOff x="1843" y="1876"/>
            <a:chExt cx="15432" cy="6039"/>
          </a:xfrm>
        </p:grpSpPr>
        <p:sp>
          <p:nvSpPr>
            <p:cNvPr id="114" name="圆角矩形 113"/>
            <p:cNvSpPr/>
            <p:nvPr>
              <p:custDataLst>
                <p:tags r:id="rId1"/>
              </p:custDataLst>
            </p:nvPr>
          </p:nvSpPr>
          <p:spPr>
            <a:xfrm>
              <a:off x="2158" y="2137"/>
              <a:ext cx="14775" cy="565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5779" name="组合 114"/>
            <p:cNvGrpSpPr/>
            <p:nvPr/>
          </p:nvGrpSpPr>
          <p:grpSpPr>
            <a:xfrm>
              <a:off x="1843" y="1876"/>
              <a:ext cx="637" cy="421"/>
              <a:chOff x="5198" y="2837"/>
              <a:chExt cx="637" cy="421"/>
            </a:xfrm>
          </p:grpSpPr>
          <p:sp>
            <p:nvSpPr>
              <p:cNvPr id="116" name="菱形 115"/>
              <p:cNvSpPr/>
              <p:nvPr>
                <p:custDataLst>
                  <p:tags r:id="rId2"/>
                </p:custDataLst>
              </p:nvPr>
            </p:nvSpPr>
            <p:spPr>
              <a:xfrm>
                <a:off x="5198" y="2858"/>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390" y="28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2" name="组合 117"/>
            <p:cNvGrpSpPr/>
            <p:nvPr/>
          </p:nvGrpSpPr>
          <p:grpSpPr>
            <a:xfrm>
              <a:off x="1843" y="7504"/>
              <a:ext cx="738" cy="410"/>
              <a:chOff x="5198" y="4900"/>
              <a:chExt cx="738" cy="410"/>
            </a:xfrm>
          </p:grpSpPr>
          <p:sp>
            <p:nvSpPr>
              <p:cNvPr id="119" name="菱形 118"/>
              <p:cNvSpPr/>
              <p:nvPr>
                <p:custDataLst>
                  <p:tags r:id="rId4"/>
                </p:custDataLst>
              </p:nvPr>
            </p:nvSpPr>
            <p:spPr>
              <a:xfrm>
                <a:off x="5491" y="4910"/>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98" y="490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5" name="组合 120"/>
            <p:cNvGrpSpPr/>
            <p:nvPr/>
          </p:nvGrpSpPr>
          <p:grpSpPr>
            <a:xfrm flipH="1">
              <a:off x="16504" y="7515"/>
              <a:ext cx="770" cy="400"/>
              <a:chOff x="4969" y="4911"/>
              <a:chExt cx="770" cy="400"/>
            </a:xfrm>
          </p:grpSpPr>
          <p:sp>
            <p:nvSpPr>
              <p:cNvPr id="122" name="菱形 121"/>
              <p:cNvSpPr/>
              <p:nvPr>
                <p:custDataLst>
                  <p:tags r:id="rId6"/>
                </p:custDataLst>
              </p:nvPr>
            </p:nvSpPr>
            <p:spPr>
              <a:xfrm>
                <a:off x="4969" y="4911"/>
                <a:ext cx="454"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85" y="4911"/>
                <a:ext cx="454"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5788" name="组合 123"/>
            <p:cNvGrpSpPr/>
            <p:nvPr/>
          </p:nvGrpSpPr>
          <p:grpSpPr>
            <a:xfrm flipH="1">
              <a:off x="16580" y="1930"/>
              <a:ext cx="695" cy="433"/>
              <a:chOff x="4968" y="2870"/>
              <a:chExt cx="695" cy="433"/>
            </a:xfrm>
          </p:grpSpPr>
          <p:sp>
            <p:nvSpPr>
              <p:cNvPr id="125" name="菱形 124"/>
              <p:cNvSpPr/>
              <p:nvPr>
                <p:custDataLst>
                  <p:tags r:id="rId8"/>
                </p:custDataLst>
              </p:nvPr>
            </p:nvSpPr>
            <p:spPr>
              <a:xfrm>
                <a:off x="4968" y="29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18" y="2870"/>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5792" name="组合 28"/>
          <p:cNvGrpSpPr/>
          <p:nvPr/>
        </p:nvGrpSpPr>
        <p:grpSpPr>
          <a:xfrm>
            <a:off x="927100" y="404178"/>
            <a:ext cx="10360025" cy="523875"/>
            <a:chOff x="1459" y="637"/>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52" y="637"/>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项目小结</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pic>
        <p:nvPicPr>
          <p:cNvPr id="3" name="图片 2"/>
          <p:cNvPicPr>
            <a:picLocks noChangeAspect="1"/>
          </p:cNvPicPr>
          <p:nvPr/>
        </p:nvPicPr>
        <p:blipFill>
          <a:blip r:embed="rId10"/>
          <a:stretch>
            <a:fillRect/>
          </a:stretch>
        </p:blipFill>
        <p:spPr>
          <a:xfrm>
            <a:off x="3281045" y="1573530"/>
            <a:ext cx="5629275" cy="4448175"/>
          </a:xfrm>
          <a:prstGeom prst="rect">
            <a:avLst/>
          </a:prstGeom>
        </p:spPr>
      </p:pic>
    </p:spTree>
    <p:custDataLst>
      <p:tags r:id="rId1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692150" y="2836863"/>
            <a:ext cx="2171700"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工作任务</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71682" name="组合 7"/>
          <p:cNvGrpSpPr/>
          <p:nvPr/>
        </p:nvGrpSpPr>
        <p:grpSpPr>
          <a:xfrm>
            <a:off x="3343275" y="1812925"/>
            <a:ext cx="8159750" cy="323215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3216275" y="1816100"/>
            <a:ext cx="838200" cy="68262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0769600" y="4371975"/>
            <a:ext cx="733425" cy="673100"/>
          </a:xfrm>
          <a:prstGeom prst="rect">
            <a:avLst/>
          </a:prstGeom>
          <a:noFill/>
          <a:ln w="9525">
            <a:noFill/>
          </a:ln>
        </p:spPr>
      </p:pic>
      <p:sp>
        <p:nvSpPr>
          <p:cNvPr id="71687" name="文本框 5"/>
          <p:cNvSpPr txBox="1"/>
          <p:nvPr>
            <p:custDataLst>
              <p:tags r:id="rId6"/>
            </p:custDataLst>
          </p:nvPr>
        </p:nvSpPr>
        <p:spPr>
          <a:xfrm>
            <a:off x="3886200" y="2794000"/>
            <a:ext cx="7191375" cy="1270000"/>
          </a:xfrm>
          <a:prstGeom prst="rect">
            <a:avLst/>
          </a:prstGeom>
          <a:noFill/>
          <a:ln w="9525">
            <a:noFill/>
          </a:ln>
        </p:spPr>
        <p:txBody>
          <a:bodyPr wrap="square" lIns="101600" tIns="0" rIns="82550" bIns="0" anchor="ctr" anchorCtr="0"/>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分析我国近十年的 CPI 和 PPI 数据；</a:t>
            </a:r>
            <a:endParaRPr lang="zh-CN" altLang="en-US" sz="2000">
              <a:solidFill>
                <a:srgbClr val="175094"/>
              </a:solidFill>
              <a:latin typeface="微软雅黑" panose="020B0503020204020204" pitchFamily="34" charset="-122"/>
              <a:ea typeface="微软雅黑" panose="020B0503020204020204" pitchFamily="34" charset="-122"/>
            </a:endParaRPr>
          </a:p>
          <a:p>
            <a:pPr marL="361950" indent="-361950" fontAlgn="ctr">
              <a:lnSpc>
                <a:spcPct val="150000"/>
              </a:lnSpc>
              <a:spcBef>
                <a:spcPts val="1000"/>
              </a:spcBef>
              <a:buClr>
                <a:srgbClr val="175094"/>
              </a:buClr>
              <a:buSzPct val="100000"/>
              <a:buFont typeface="WPS-Bullets" pitchFamily="2" charset="0"/>
              <a:buChar char=""/>
            </a:pPr>
            <a:r>
              <a:rPr lang="zh-CN" altLang="en-US" sz="2000">
                <a:solidFill>
                  <a:srgbClr val="175094"/>
                </a:solidFill>
                <a:latin typeface="微软雅黑" panose="020B0503020204020204" pitchFamily="34" charset="-122"/>
                <a:ea typeface="微软雅黑" panose="020B0503020204020204" pitchFamily="34" charset="-122"/>
              </a:rPr>
              <a:t>分析现实中的通货膨胀与通货紧缩现象。</a:t>
            </a:r>
            <a:endParaRPr lang="zh-CN" altLang="en-US" sz="2000">
              <a:solidFill>
                <a:srgbClr val="175094"/>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215640" y="2853055"/>
            <a:ext cx="6388100" cy="156083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br>
              <a:rPr kumimoji="0" lang="en-US" altLang="zh-CN"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通货膨胀的定义及其</a:t>
            </a:r>
            <a:b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br>
            <a:r>
              <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测量</a:t>
            </a:r>
            <a:endParaRPr kumimoji="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551180" y="1052830"/>
            <a:ext cx="7378065" cy="56019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（一）西方经济学界对通货膨胀的定义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西方经济学界对通货膨胀的定义大致有两种倾向：一种观点认为通货膨胀是指导致物价水平上涨的力量或压力。如：哈耶克认为“通货膨胀”一词原意是指货币数量的过度增长，以致“太多的货币追逐太少的商品”，从而会合乎规律地导致物价上涨。这就是说，货币过多是导致价格水平上涨的力量或压力。但是，在现代经济学界，除了少数货币主义者外，大多数人都认为除了货币数量过度增长外，还有其他许多因素都可能造成价格水平上涨，因此有些经济学家把通货膨胀的含义拓宽了，认为通货膨胀是泛指导致价格普遍上涨的各种力量或压力，如罗宾逊等人认为，通货膨胀是由于同样经济活动的工资报酬率的日益增长而引起的物价直线变动。另一种观点认为，通货膨胀是指物价水平上涨本身。</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一、通货膨胀的定义</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551180" y="1052830"/>
            <a:ext cx="7378065" cy="5186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（二）我国经济学界对通货膨胀的定义</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20 世纪 70 年代以前，我国有关教材中关于通货膨胀的定义大多引自苏联。改革开放后，我国理论界对通货膨胀的定义曾做过多次修改，虽然对于通货膨胀的内涵，学者们仍有不同的解说，如：刘鸿儒将通货膨胀定义为“流通中的纸币量超过实际需要量所引起的货币贬值、物价上涨的经济现象”。黄达认为，在商品与货币的对比关系中，由于商品流通决定货币流通，所以要用商品方面的状况来衡量货币是过多还是过少。“现实流通的货币过多，称之为通货膨胀；现实流通的货币过少，称之为通货紧缩”。目前一般将通货膨胀定义为：由于流通中货币供应量过多，超过流通中对货币的客观需求量而引起的货币贬值、物价普遍持续上涨的经济现象。</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一、通货膨胀的定义</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767715" y="1557020"/>
            <a:ext cx="6838950" cy="432435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（三）理解通货膨胀定义需要注意的几个问题</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（1）通货膨胀所指的物价上涨并非个别商品或劳务价格的上涨，而是指一般物价水平的上涨。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（2）在通货膨胀中，一般物价水平的上涨是在一定时间内的物价总水平持续上涨，而不是一次的、暂时性上涨。</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（3）通货膨胀虽然会表现为一般物价水平的上涨，但并不因此说明物价不上涨就没有通货膨胀。</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60045" lvl="0" algn="just" fontAlgn="auto">
              <a:lnSpc>
                <a:spcPct val="150000"/>
              </a:lnSpc>
              <a:spcBef>
                <a:spcPts val="1000"/>
              </a:spcBef>
              <a:spcAft>
                <a:spcPts val="0"/>
              </a:spcAft>
              <a:buClr>
                <a:srgbClr val="1F4E78"/>
              </a:buClr>
              <a:buSzPct val="120000"/>
              <a:buFont typeface="Wingdings" panose="05000000000000000000" charset="0"/>
            </a:pPr>
            <a:r>
              <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rPr>
              <a:t>（4）通货膨胀并非纸币流通条件下的特有产物，在金属货币流通条件下也可能发生。</a:t>
            </a:r>
            <a:endParaRPr lang="zh-CN" altLang="en-US" sz="1800" strike="noStrike" spc="150" noProof="1" dirty="0">
              <a:ln w="3175">
                <a:noFill/>
                <a:prstDash val="dash"/>
              </a:ln>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76803" name="图片 5"/>
          <p:cNvPicPr>
            <a:picLocks noChangeAspect="1"/>
          </p:cNvPicPr>
          <p:nvPr>
            <p:custDataLst>
              <p:tags r:id="rId2"/>
            </p:custDataLst>
          </p:nvPr>
        </p:nvPicPr>
        <p:blipFill>
          <a:blip r:embed="rId3">
            <a:clrChange>
              <a:clrFrom>
                <a:srgbClr val="F2F2F2"/>
              </a:clrFrom>
              <a:clrTo>
                <a:srgbClr val="F2F2F2">
                  <a:alpha val="0"/>
                </a:srgbClr>
              </a:clrTo>
            </a:clrChange>
          </a:blip>
          <a:stretch>
            <a:fillRect/>
          </a:stretch>
        </p:blipFill>
        <p:spPr>
          <a:xfrm>
            <a:off x="7967980" y="2277110"/>
            <a:ext cx="4118610" cy="3437890"/>
          </a:xfrm>
          <a:prstGeom prst="rect">
            <a:avLst/>
          </a:prstGeom>
          <a:noFill/>
          <a:ln w="9525">
            <a:noFill/>
          </a:ln>
        </p:spPr>
      </p:pic>
      <p:grpSp>
        <p:nvGrpSpPr>
          <p:cNvPr id="76804"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一、通货膨胀的定义</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圆角矩形 52"/>
          <p:cNvSpPr/>
          <p:nvPr>
            <p:custDataLst>
              <p:tags r:id="rId1"/>
            </p:custDataLst>
          </p:nvPr>
        </p:nvSpPr>
        <p:spPr>
          <a:xfrm>
            <a:off x="1490663" y="2433638"/>
            <a:ext cx="36513" cy="2195513"/>
          </a:xfrm>
          <a:prstGeom prst="roundRect">
            <a:avLst>
              <a:gd name="adj" fmla="val 50000"/>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48" name="文本框 5"/>
          <p:cNvSpPr txBox="1"/>
          <p:nvPr>
            <p:custDataLst>
              <p:tags r:id="rId2"/>
            </p:custDataLst>
          </p:nvPr>
        </p:nvSpPr>
        <p:spPr>
          <a:xfrm>
            <a:off x="2245995" y="2277110"/>
            <a:ext cx="4780280" cy="1185545"/>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公开型通货膨胀，也称开放型通货膨胀</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它是指完全通过一般物价水平上涨形式反映出来的通货膨胀。在这种类型的通货膨胀过程中，物价总水平明显地、直接地上涨，物价上涨的幅度较准确地反映通货膨胀的程度。</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 name="组合 2"/>
          <p:cNvGrpSpPr/>
          <p:nvPr>
            <p:custDataLst>
              <p:tags r:id="rId3"/>
            </p:custDataLst>
          </p:nvPr>
        </p:nvGrpSpPr>
        <p:grpSpPr>
          <a:xfrm>
            <a:off x="1054735" y="2146935"/>
            <a:ext cx="925830" cy="949960"/>
            <a:chOff x="1661" y="3042"/>
            <a:chExt cx="1458" cy="1496"/>
          </a:xfrm>
          <a:solidFill>
            <a:srgbClr val="1F74AD"/>
          </a:solidFill>
        </p:grpSpPr>
        <p:sp>
          <p:nvSpPr>
            <p:cNvPr id="44" name="椭圆 43"/>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6" name="泪滴形 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6" name="图形 18"/>
          <p:cNvPicPr>
            <a:picLocks noChangeAspect="1"/>
          </p:cNvPicPr>
          <p:nvPr>
            <p:custDataLst>
              <p:tags r:id="rId4"/>
            </p:custDataLst>
          </p:nvPr>
        </p:nvPicPr>
        <p:blipFill>
          <a:blip r:embed="rId5"/>
          <a:stretch>
            <a:fillRect/>
          </a:stretch>
        </p:blipFill>
        <p:spPr>
          <a:xfrm>
            <a:off x="1230313" y="2333625"/>
            <a:ext cx="574675" cy="576263"/>
          </a:xfrm>
          <a:prstGeom prst="rect">
            <a:avLst/>
          </a:prstGeom>
          <a:noFill/>
          <a:ln w="9525">
            <a:noFill/>
          </a:ln>
        </p:spPr>
      </p:pic>
      <p:sp>
        <p:nvSpPr>
          <p:cNvPr id="21" name="圆角矩形 52"/>
          <p:cNvSpPr/>
          <p:nvPr>
            <p:custDataLst>
              <p:tags r:id="rId6"/>
            </p:custDataLst>
          </p:nvPr>
        </p:nvSpPr>
        <p:spPr>
          <a:xfrm>
            <a:off x="1492250" y="4089400"/>
            <a:ext cx="34925" cy="2808288"/>
          </a:xfrm>
          <a:prstGeom prst="roundRect">
            <a:avLst>
              <a:gd name="adj" fmla="val 50000"/>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nvGrpSpPr>
          <p:cNvPr id="24" name="组合 23"/>
          <p:cNvGrpSpPr/>
          <p:nvPr>
            <p:custDataLst>
              <p:tags r:id="rId7"/>
            </p:custDataLst>
          </p:nvPr>
        </p:nvGrpSpPr>
        <p:grpSpPr>
          <a:xfrm>
            <a:off x="1055685" y="4089590"/>
            <a:ext cx="925833" cy="949960"/>
            <a:chOff x="1661" y="3042"/>
            <a:chExt cx="1458" cy="1496"/>
          </a:xfrm>
          <a:solidFill>
            <a:srgbClr val="3498DB"/>
          </a:solidFill>
        </p:grpSpPr>
        <p:sp>
          <p:nvSpPr>
            <p:cNvPr id="25" name="椭圆 24"/>
            <p:cNvSpPr/>
            <p:nvPr/>
          </p:nvSpPr>
          <p:spPr>
            <a:xfrm>
              <a:off x="1661" y="3042"/>
              <a:ext cx="1459" cy="1459"/>
            </a:xfrm>
            <a:prstGeom prst="ellipse">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sp>
          <p:nvSpPr>
            <p:cNvPr id="26" name="泪滴形 25"/>
            <p:cNvSpPr/>
            <p:nvPr/>
          </p:nvSpPr>
          <p:spPr>
            <a:xfrm rot="8100000">
              <a:off x="1840" y="3450"/>
              <a:ext cx="1088" cy="1088"/>
            </a:xfrm>
            <a:prstGeom prst="teardrop">
              <a:avLst>
                <a:gd name="adj" fmla="val 200000"/>
              </a:avLst>
            </a:prstGeom>
            <a:grp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fontAlgn="base"/>
              <a:endParaRPr lang="zh-CN" altLang="en-US" strike="noStrike" noProof="1"/>
            </a:p>
          </p:txBody>
        </p:sp>
      </p:grpSp>
      <p:pic>
        <p:nvPicPr>
          <p:cNvPr id="107529" name="图形 26"/>
          <p:cNvPicPr>
            <a:picLocks noChangeAspect="1"/>
          </p:cNvPicPr>
          <p:nvPr>
            <p:custDataLst>
              <p:tags r:id="rId8"/>
            </p:custDataLst>
          </p:nvPr>
        </p:nvPicPr>
        <p:blipFill>
          <a:blip r:embed="rId5"/>
          <a:stretch>
            <a:fillRect/>
          </a:stretch>
        </p:blipFill>
        <p:spPr>
          <a:xfrm>
            <a:off x="1230313" y="4276725"/>
            <a:ext cx="576262" cy="576263"/>
          </a:xfrm>
          <a:prstGeom prst="rect">
            <a:avLst/>
          </a:prstGeom>
          <a:noFill/>
          <a:ln w="9525">
            <a:noFill/>
          </a:ln>
        </p:spPr>
      </p:pic>
      <p:grpSp>
        <p:nvGrpSpPr>
          <p:cNvPr id="107530" name="组合 28"/>
          <p:cNvGrpSpPr/>
          <p:nvPr/>
        </p:nvGrpSpPr>
        <p:grpSpPr>
          <a:xfrm>
            <a:off x="927100" y="341313"/>
            <a:ext cx="10360025" cy="523875"/>
            <a:chOff x="1459" y="538"/>
            <a:chExt cx="16315" cy="825"/>
          </a:xfrm>
        </p:grpSpPr>
        <p:cxnSp>
          <p:nvCxnSpPr>
            <p:cNvPr id="53" name="直接连接符 52"/>
            <p:cNvCxnSpPr/>
            <p:nvPr>
              <p:custDataLst>
                <p:tags r:id="rId9"/>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0"/>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1"/>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二、通货膨胀的类型</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5" name="组合 4"/>
          <p:cNvGrpSpPr/>
          <p:nvPr>
            <p:custDataLst>
              <p:tags r:id="rId12"/>
            </p:custDataLst>
          </p:nvPr>
        </p:nvGrpSpPr>
        <p:grpSpPr>
          <a:xfrm>
            <a:off x="7745729" y="2206625"/>
            <a:ext cx="3540760" cy="3234052"/>
            <a:chOff x="12198" y="4781"/>
            <a:chExt cx="5387" cy="3380"/>
          </a:xfrm>
        </p:grpSpPr>
        <p:sp>
          <p:nvSpPr>
            <p:cNvPr id="9" name="PA-圆角矩形 2"/>
            <p:cNvSpPr/>
            <p:nvPr/>
          </p:nvSpPr>
          <p:spPr>
            <a:xfrm>
              <a:off x="12198" y="4781"/>
              <a:ext cx="4337" cy="467"/>
            </a:xfrm>
            <a:prstGeom prst="roundRect">
              <a:avLst>
                <a:gd name="adj" fmla="val 8586"/>
              </a:avLst>
            </a:prstGeom>
            <a:blipFill dpi="0" rotWithShape="0">
              <a:blip r:embed="rId13" cstate="screen"/>
              <a:srcRect/>
              <a:stretch>
                <a:fillRect t="-373000" r="-24000" b="-99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1" name="PA-圆角矩形 3"/>
            <p:cNvSpPr/>
            <p:nvPr/>
          </p:nvSpPr>
          <p:spPr>
            <a:xfrm>
              <a:off x="13248" y="5273"/>
              <a:ext cx="4337" cy="467"/>
            </a:xfrm>
            <a:prstGeom prst="roundRect">
              <a:avLst>
                <a:gd name="adj" fmla="val 8586"/>
              </a:avLst>
            </a:prstGeom>
            <a:blipFill dpi="0" rotWithShape="0">
              <a:blip r:embed="rId13" cstate="screen"/>
              <a:srcRect/>
              <a:stretch>
                <a:fillRect l="-24000" t="-478000" b="-89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2" name="PA-圆角矩形 4"/>
            <p:cNvSpPr/>
            <p:nvPr/>
          </p:nvSpPr>
          <p:spPr>
            <a:xfrm>
              <a:off x="12471" y="5765"/>
              <a:ext cx="4337" cy="467"/>
            </a:xfrm>
            <a:prstGeom prst="roundRect">
              <a:avLst>
                <a:gd name="adj" fmla="val 8586"/>
              </a:avLst>
            </a:prstGeom>
            <a:blipFill dpi="0" rotWithShape="0">
              <a:blip r:embed="rId13" cstate="screen"/>
              <a:srcRect/>
              <a:stretch>
                <a:fillRect l="-6000" t="-583000" r="-18000" b="-78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3" name="PA-圆角矩形 5"/>
            <p:cNvSpPr/>
            <p:nvPr/>
          </p:nvSpPr>
          <p:spPr>
            <a:xfrm>
              <a:off x="12198" y="6256"/>
              <a:ext cx="5169" cy="920"/>
            </a:xfrm>
            <a:prstGeom prst="roundRect">
              <a:avLst>
                <a:gd name="adj" fmla="val 8586"/>
              </a:avLst>
            </a:prstGeom>
            <a:blipFill dpi="0" rotWithShape="0">
              <a:blip r:embed="rId13" cstate="screen"/>
              <a:srcRect/>
              <a:stretch>
                <a:fillRect t="-349000" r="-4000" b="-2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4" name="PA-圆角矩形 6"/>
            <p:cNvSpPr/>
            <p:nvPr/>
          </p:nvSpPr>
          <p:spPr>
            <a:xfrm>
              <a:off x="12198" y="7202"/>
              <a:ext cx="4337" cy="467"/>
            </a:xfrm>
            <a:prstGeom prst="roundRect">
              <a:avLst>
                <a:gd name="adj" fmla="val 8586"/>
              </a:avLst>
            </a:prstGeom>
            <a:blipFill dpi="0" rotWithShape="0">
              <a:blip r:embed="rId13" cstate="screen"/>
              <a:srcRect/>
              <a:stretch>
                <a:fillRect t="-891000" r="-24000" b="-47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5" name="PA-圆角矩形 7"/>
            <p:cNvSpPr/>
            <p:nvPr/>
          </p:nvSpPr>
          <p:spPr>
            <a:xfrm>
              <a:off x="13075" y="7694"/>
              <a:ext cx="4337" cy="467"/>
            </a:xfrm>
            <a:prstGeom prst="roundRect">
              <a:avLst>
                <a:gd name="adj" fmla="val 8586"/>
              </a:avLst>
            </a:prstGeom>
            <a:blipFill dpi="0" rotWithShape="0">
              <a:blip r:embed="rId13" cstate="screen"/>
              <a:srcRect/>
              <a:stretch>
                <a:fillRect l="-20000" t="-997000" r="-4000" b="-37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27" name="Title 6"/>
          <p:cNvSpPr txBox="1"/>
          <p:nvPr>
            <p:custDataLst>
              <p:tags r:id="rId14"/>
            </p:custDataLst>
          </p:nvPr>
        </p:nvSpPr>
        <p:spPr>
          <a:xfrm>
            <a:off x="904875" y="1176338"/>
            <a:ext cx="10429875" cy="487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1000"/>
              </a:spcBef>
              <a:spcAft>
                <a:spcPts val="0"/>
              </a:spcAft>
              <a:buClr>
                <a:srgbClr val="1F4E78"/>
              </a:buClr>
              <a:buSzPct val="110000"/>
              <a:buFont typeface="Wingdings" panose="05000000000000000000" charset="0"/>
            </a:pPr>
            <a:r>
              <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（一）按通货膨胀的表现形式不同分类</a:t>
            </a:r>
            <a:endParaRPr lang="zh-CN" altLang="en-US" sz="1800" b="1" strike="noStrike" spc="20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文本框 5"/>
          <p:cNvSpPr txBox="1"/>
          <p:nvPr>
            <p:custDataLst>
              <p:tags r:id="rId15"/>
            </p:custDataLst>
          </p:nvPr>
        </p:nvSpPr>
        <p:spPr>
          <a:xfrm>
            <a:off x="2279650" y="4205605"/>
            <a:ext cx="4780280" cy="1414780"/>
          </a:xfrm>
          <a:prstGeom prst="rect">
            <a:avLst/>
          </a:prstGeom>
          <a:noFill/>
        </p:spPr>
        <p:txBody>
          <a:bodyPr wrap="square" lIns="90000" tIns="0" rIns="90000" bIns="46800" rtlCol="0"/>
          <a:lstStyle>
            <a:defPPr>
              <a:defRPr lang="zh-CN"/>
            </a:defPPr>
            <a:lvl1pPr marL="0" algn="l" defTabSz="914400" rtl="0" eaLnBrk="1" latinLnBrk="0" hangingPunct="1">
              <a:defRPr sz="1800" kern="1200">
                <a:solidFill>
                  <a:srgbClr val="000000"/>
                </a:solidFill>
                <a:latin typeface="Calibri" panose="020F0502020204030204" pitchFamily="34" charset="0"/>
                <a:ea typeface="+mn-ea"/>
                <a:cs typeface="+mn-ea"/>
              </a:defRPr>
            </a:lvl1pPr>
            <a:lvl2pPr marL="457200" algn="l" defTabSz="914400" rtl="0" eaLnBrk="1" latinLnBrk="0" hangingPunct="1">
              <a:defRPr sz="1800" kern="1200">
                <a:solidFill>
                  <a:srgbClr val="000000"/>
                </a:solidFill>
                <a:latin typeface="Calibri" panose="020F0502020204030204" pitchFamily="34" charset="0"/>
                <a:ea typeface="+mn-ea"/>
                <a:cs typeface="+mn-ea"/>
              </a:defRPr>
            </a:lvl2pPr>
            <a:lvl3pPr marL="914400" algn="l" defTabSz="914400" rtl="0" eaLnBrk="1" latinLnBrk="0" hangingPunct="1">
              <a:defRPr sz="1800" kern="1200">
                <a:solidFill>
                  <a:srgbClr val="000000"/>
                </a:solidFill>
                <a:latin typeface="Calibri" panose="020F0502020204030204" pitchFamily="34" charset="0"/>
                <a:ea typeface="+mn-ea"/>
                <a:cs typeface="+mn-ea"/>
              </a:defRPr>
            </a:lvl3pPr>
            <a:lvl4pPr marL="1371600" algn="l" defTabSz="914400" rtl="0" eaLnBrk="1" latinLnBrk="0" hangingPunct="1">
              <a:defRPr sz="1800" kern="1200">
                <a:solidFill>
                  <a:srgbClr val="000000"/>
                </a:solidFill>
                <a:latin typeface="Calibri" panose="020F0502020204030204" pitchFamily="34" charset="0"/>
                <a:ea typeface="+mn-ea"/>
                <a:cs typeface="+mn-ea"/>
              </a:defRPr>
            </a:lvl4pPr>
            <a:lvl5pPr marL="1828800" algn="l" defTabSz="914400" rtl="0" eaLnBrk="1" latinLnBrk="0" hangingPunct="1">
              <a:defRPr sz="1800" kern="1200">
                <a:solidFill>
                  <a:srgbClr val="000000"/>
                </a:solidFill>
                <a:latin typeface="Calibri" panose="020F0502020204030204" pitchFamily="34" charset="0"/>
                <a:ea typeface="+mn-ea"/>
                <a:cs typeface="+mn-ea"/>
              </a:defRPr>
            </a:lvl5pPr>
            <a:lvl6pPr marL="2286000" algn="l" defTabSz="914400" rtl="0" eaLnBrk="1" latinLnBrk="0" hangingPunct="1">
              <a:defRPr sz="1800" kern="1200">
                <a:solidFill>
                  <a:srgbClr val="000000"/>
                </a:solidFill>
                <a:latin typeface="Calibri" panose="020F0502020204030204" pitchFamily="34" charset="0"/>
                <a:ea typeface="+mn-ea"/>
                <a:cs typeface="+mn-ea"/>
              </a:defRPr>
            </a:lvl6pPr>
            <a:lvl7pPr marL="2743200" algn="l" defTabSz="914400" rtl="0" eaLnBrk="1" latinLnBrk="0" hangingPunct="1">
              <a:defRPr sz="1800" kern="1200">
                <a:solidFill>
                  <a:srgbClr val="000000"/>
                </a:solidFill>
                <a:latin typeface="Calibri" panose="020F0502020204030204" pitchFamily="34" charset="0"/>
                <a:ea typeface="+mn-ea"/>
                <a:cs typeface="+mn-ea"/>
              </a:defRPr>
            </a:lvl7pPr>
            <a:lvl8pPr marL="3200400" algn="l" defTabSz="914400" rtl="0" eaLnBrk="1" latinLnBrk="0" hangingPunct="1">
              <a:defRPr sz="1800" kern="1200">
                <a:solidFill>
                  <a:srgbClr val="000000"/>
                </a:solidFill>
                <a:latin typeface="Calibri" panose="020F0502020204030204" pitchFamily="34" charset="0"/>
                <a:ea typeface="+mn-ea"/>
                <a:cs typeface="+mn-ea"/>
              </a:defRPr>
            </a:lvl8pPr>
            <a:lvl9pPr marL="3657600" algn="l" defTabSz="914400" rtl="0" eaLnBrk="1" latinLnBrk="0" hangingPunct="1">
              <a:defRPr sz="1800" kern="1200">
                <a:solidFill>
                  <a:srgbClr val="000000"/>
                </a:solidFill>
                <a:latin typeface="Calibri" panose="020F0502020204030204" pitchFamily="34" charset="0"/>
                <a:ea typeface="+mn-ea"/>
                <a:cs typeface="+mn-ea"/>
              </a:defRPr>
            </a:lvl9pPr>
          </a:lstStyle>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隐蔽型通货膨胀，也称抑制型通货膨胀</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1000"/>
              </a:spcBef>
              <a:spcAft>
                <a:spcPts val="0"/>
              </a:spcAft>
              <a:buClr>
                <a:srgbClr val="1F4E78"/>
              </a:buClr>
              <a:buSzPct val="120000"/>
              <a:buFont typeface="Wingdings" panose="05000000000000000000" charset="0"/>
            </a:pPr>
            <a:r>
              <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它是指由于受价格控制，通货膨胀压力不通过一般物价水平上涨表现出来，而是以非价格的方式表现出来的通货膨胀。</a:t>
            </a:r>
            <a:endParaRPr lang="zh-CN" altLang="en-US" sz="1400" strike="noStrike" spc="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6"/>
    </p:custDataLst>
  </p:cSld>
  <p:clrMapOvr>
    <a:masterClrMapping/>
  </p:clrMapOvr>
  <p:transition>
    <p:fade/>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5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6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7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7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7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3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3_1"/>
  <p:tag name="KSO_WM_UNIT_TEXT_FILL_FORE_SCHEMECOLOR_INDEX" val="13"/>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3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3_2"/>
  <p:tag name="KSO_WM_UNIT_FILL_FORE_SCHEMECOLOR_INDEX" val="5"/>
  <p:tag name="KSO_WM_UNIT_FILL_TYPE" val="1"/>
  <p:tag name="KSO_WM_UNIT_TEXT_FILL_FORE_SCHEMECOLOR_INDEX" val="14"/>
  <p:tag name="KSO_WM_UNIT_TEXT_FILL_TYPE" val="1"/>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4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4_1"/>
  <p:tag name="KSO_WM_UNIT_TEXT_FILL_FORE_SCHEMECOLOR_INDEX" val="13"/>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4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4_2"/>
  <p:tag name="KSO_WM_UNIT_FILL_FORE_SCHEMECOLOR_INDEX" val="6"/>
  <p:tag name="KSO_WM_UNIT_FILL_TYPE" val="1"/>
  <p:tag name="KSO_WM_UNIT_TEXT_FILL_FORE_SCHEMECOLOR_INDEX" val="14"/>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401.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0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0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07.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411.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412.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4.xml><?xml version="1.0" encoding="utf-8"?>
<p:tagLst xmlns:p="http://schemas.openxmlformats.org/presentationml/2006/main">
  <p:tag name="KSO_WM_UNIT_PLACING_PICTURE_USER_VIEWPORT" val="{&quot;height&quot;:6843,&quot;width&quot;:7254}"/>
  <p:tag name="REFSHAPE" val="1008966892"/>
</p:tagLst>
</file>

<file path=ppt/tags/tag41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17.xml><?xml version="1.0" encoding="utf-8"?>
<p:tagLst xmlns:p="http://schemas.openxmlformats.org/presentationml/2006/main">
  <p:tag name="KSO_WM_UNIT_PLACING_PICTURE_USER_VIEWPORT" val="{&quot;height&quot;:6843,&quot;width&quot;:7254}"/>
  <p:tag name="REFSHAPE" val="1008966892"/>
</p:tagLst>
</file>

<file path=ppt/tags/tag41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1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UNIT_PLACING_PICTURE_USER_VIEWPORT" val="{&quot;height&quot;:6843,&quot;width&quot;:7254}"/>
  <p:tag name="REFSHAPE" val="1008966892"/>
</p:tagLst>
</file>

<file path=ppt/tags/tag42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2.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23.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24.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25.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6.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27.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28.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29.xml><?xml version="1.0" encoding="utf-8"?>
<p:tagLst xmlns:p="http://schemas.openxmlformats.org/presentationml/2006/main">
  <p:tag name="REFSHAPE" val="138892765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REFSHAPE" val="1388926700"/>
</p:tagLst>
</file>

<file path=ppt/tags/tag431.xml><?xml version="1.0" encoding="utf-8"?>
<p:tagLst xmlns:p="http://schemas.openxmlformats.org/presentationml/2006/main">
  <p:tag name="REFSHAPE" val="1388927788"/>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34.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35.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36.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37.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38.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39.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1.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2.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3.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4.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4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456.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457.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58.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459.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461.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462.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63.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464.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65.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4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67.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468.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69.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471.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72.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73.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474.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475.xml><?xml version="1.0" encoding="utf-8"?>
<p:tagLst xmlns:p="http://schemas.openxmlformats.org/presentationml/2006/main">
  <p:tag name="REFSHAPE" val="1388927652"/>
</p:tagLst>
</file>

<file path=ppt/tags/tag476.xml><?xml version="1.0" encoding="utf-8"?>
<p:tagLst xmlns:p="http://schemas.openxmlformats.org/presentationml/2006/main">
  <p:tag name="REFSHAPE" val="1388926700"/>
</p:tagLst>
</file>

<file path=ppt/tags/tag477.xml><?xml version="1.0" encoding="utf-8"?>
<p:tagLst xmlns:p="http://schemas.openxmlformats.org/presentationml/2006/main">
  <p:tag name="REFSHAPE" val="1388927788"/>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47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481.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482.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3.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4.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5.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6.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7.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8.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89.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49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0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502.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03.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4*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04.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505.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4*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06.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507.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508.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4*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09.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4*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511.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51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13.xml><?xml version="1.0" encoding="utf-8"?>
<p:tagLst xmlns:p="http://schemas.openxmlformats.org/presentationml/2006/main">
  <p:tag name="KSO_WM_BEAUTIFY_FLAG" val="#wm#"/>
  <p:tag name="KSO_WM_TEMPLATE_CATEGORY" val="custom"/>
  <p:tag name="KSO_WM_TEMPLATE_INDEX" val="20202616"/>
  <p:tag name="KSO_WM_SLIDE_ITEM_CNT" val="4"/>
  <p:tag name="KSO_WM_SPECIAL_SOURCE" val="bdnull"/>
</p:tagLst>
</file>

<file path=ppt/tags/tag51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1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1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1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1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1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2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2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2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2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5.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2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2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2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2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3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3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3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3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3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3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4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5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5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5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5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5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5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6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576.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7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5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8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8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8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8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8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8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8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8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9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9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9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9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9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9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9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9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9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0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0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0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0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0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0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0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0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0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1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1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1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1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1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61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617.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61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1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2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62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2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2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62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62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62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628.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629.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631.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63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33.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3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3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3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3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3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3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4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4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4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4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4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4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4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5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5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5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5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6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6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7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8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8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8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8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8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8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8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88.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689.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1.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693.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694.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695.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6.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698.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699.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01.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70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0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70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70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70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708.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09.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11.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1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719.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21.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72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25.xml><?xml version="1.0" encoding="utf-8"?>
<p:tagLst xmlns:p="http://schemas.openxmlformats.org/presentationml/2006/main">
  <p:tag name="KSO_WM_UNIT_TIMELINE_IDINGROUP" val="1"/>
  <p:tag name="KSO_WM_UNIT_TIMELINE_EMPHASIS_ID" val="4"/>
  <p:tag name="KSO_WM_UNIT_ADJUSTLAYOUT_ID" val="7"/>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1587_2*m_i*1_1"/>
  <p:tag name="KSO_WM_TEMPLATE_CATEGORY" val="diagram"/>
  <p:tag name="KSO_WM_TEMPLATE_INDEX" val="20191587"/>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726.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727.xml><?xml version="1.0" encoding="utf-8"?>
<p:tagLst xmlns:p="http://schemas.openxmlformats.org/presentationml/2006/main">
  <p:tag name="KSO_WM_UNIT_ADJUSTLAYOUT_ID" val="2"/>
  <p:tag name="KSO_WM_UNIT_HIGHLIGHT" val="0"/>
  <p:tag name="KSO_WM_UNIT_COMPATIBLE" val="0"/>
  <p:tag name="KSO_WM_UNIT_DIAGRAM_ISNUMVISUAL" val="0"/>
  <p:tag name="KSO_WM_UNIT_DIAGRAM_ISREFERUNIT" val="0"/>
  <p:tag name="KSO_WM_DIAGRAM_GROUP_CODE" val="m1-2"/>
  <p:tag name="KSO_WM_UNIT_TYPE" val="i"/>
  <p:tag name="KSO_WM_UNIT_INDEX" val="1"/>
  <p:tag name="KSO_WM_UNIT_ID" val="diagram20191587_2*i*1"/>
  <p:tag name="KSO_WM_TEMPLATE_CATEGORY" val="diagram"/>
  <p:tag name="KSO_WM_TEMPLATE_INDEX" val="20191587"/>
  <p:tag name="KSO_WM_UNIT_LAYERLEVEL" val="1"/>
  <p:tag name="KSO_WM_TAG_VERSION" val="1.0"/>
  <p:tag name="KSO_WM_BEAUTIFY_FLAG" val="#wm#"/>
  <p:tag name="KSO_WM_UNIT_FILL_FORE_SCHEMECOLOR_INDEX" val="5"/>
  <p:tag name="KSO_WM_UNIT_FILL_TYPE" val="1"/>
  <p:tag name="KSO_WM_UNIT_USESOURCEFORMAT_APPLY" val="1"/>
</p:tagLst>
</file>

<file path=ppt/tags/tag728.xml><?xml version="1.0" encoding="utf-8"?>
<p:tagLst xmlns:p="http://schemas.openxmlformats.org/presentationml/2006/main">
  <p:tag name="KSO_WM_UNIT_TIMELINE_IDINGROUP" val="5"/>
  <p:tag name="KSO_WM_UNIT_TIMELINE_EMPHASIS_ID" val="4"/>
  <p:tag name="KSO_WM_UNIT_ADJUSTLAYOUT_ID" val="19"/>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587_2*m_h_i*1_1_1"/>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29.xml><?xml version="1.0" encoding="utf-8"?>
<p:tagLst xmlns:p="http://schemas.openxmlformats.org/presentationml/2006/main">
  <p:tag name="KSO_WM_UNIT_TIMELINE_IDINGROUP" val="1"/>
  <p:tag name="KSO_WM_UNIT_TIMELINE_EMPHASIS_ID" val="5"/>
  <p:tag name="KSO_WM_UNIT_ADJUSTLAYOUT_ID" val="21"/>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1587_2*m_i*1_2"/>
  <p:tag name="KSO_WM_TEMPLATE_CATEGORY" val="diagram"/>
  <p:tag name="KSO_WM_TEMPLATE_INDEX" val="20191587"/>
  <p:tag name="KSO_WM_UNIT_LAYERLEVEL" val="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ADJUSTLAYOUT_ID" val="24"/>
  <p:tag name="KSO_WM_UNIT_HIGHLIGHT" val="0"/>
  <p:tag name="KSO_WM_UNIT_COMPATIBLE" val="0"/>
  <p:tag name="KSO_WM_UNIT_DIAGRAM_ISNUMVISUAL" val="0"/>
  <p:tag name="KSO_WM_UNIT_DIAGRAM_ISREFERUNIT" val="0"/>
  <p:tag name="KSO_WM_DIAGRAM_GROUP_CODE" val="m1-2"/>
  <p:tag name="KSO_WM_UNIT_TYPE" val="i"/>
  <p:tag name="KSO_WM_UNIT_INDEX" val="2"/>
  <p:tag name="KSO_WM_UNIT_ID" val="diagram20191587_2*i*2"/>
  <p:tag name="KSO_WM_TEMPLATE_CATEGORY" val="diagram"/>
  <p:tag name="KSO_WM_TEMPLATE_INDEX" val="20191587"/>
  <p:tag name="KSO_WM_UNIT_LAYERLEVEL" val="1"/>
  <p:tag name="KSO_WM_TAG_VERSION" val="1.0"/>
  <p:tag name="KSO_WM_BEAUTIFY_FLAG" val="#wm#"/>
  <p:tag name="KSO_WM_UNIT_FILL_FORE_SCHEMECOLOR_INDEX" val="6"/>
  <p:tag name="KSO_WM_UNIT_FILL_TYPE" val="1"/>
  <p:tag name="KSO_WM_UNIT_USESOURCEFORMAT_APPLY" val="1"/>
</p:tagLst>
</file>

<file path=ppt/tags/tag731.xml><?xml version="1.0" encoding="utf-8"?>
<p:tagLst xmlns:p="http://schemas.openxmlformats.org/presentationml/2006/main">
  <p:tag name="KSO_WM_UNIT_TIMELINE_IDINGROUP" val="5"/>
  <p:tag name="KSO_WM_UNIT_TIMELINE_EMPHASIS_ID" val="6"/>
  <p:tag name="KSO_WM_UNIT_ADJUSTLAYOUT_ID" val="27"/>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587_2*m_h_i*1_2_3"/>
  <p:tag name="KSO_WM_TEMPLATE_CATEGORY" val="diagram"/>
  <p:tag name="KSO_WM_TEMPLATE_INDEX" val="20191587"/>
  <p:tag name="KSO_WM_UNIT_LAYERLEVEL" val="1_1_1"/>
  <p:tag name="KSO_WM_TAG_VERSION" val="1.0"/>
  <p:tag name="KSO_WM_BEAUTIFY_FLAG" val="#wm#"/>
  <p:tag name="KSO_WM_UNIT_USESOURCEFORMAT_APPLY" val="1"/>
</p:tagLst>
</file>

<file path=ppt/tags/tag732.xml><?xml version="1.0" encoding="utf-8"?>
<p:tagLst xmlns:p="http://schemas.openxmlformats.org/presentationml/2006/main">
  <p:tag name="REFSHAPE" val="1388927652"/>
</p:tagLst>
</file>

<file path=ppt/tags/tag733.xml><?xml version="1.0" encoding="utf-8"?>
<p:tagLst xmlns:p="http://schemas.openxmlformats.org/presentationml/2006/main">
  <p:tag name="REFSHAPE" val="1388926700"/>
</p:tagLst>
</file>

<file path=ppt/tags/tag734.xml><?xml version="1.0" encoding="utf-8"?>
<p:tagLst xmlns:p="http://schemas.openxmlformats.org/presentationml/2006/main">
  <p:tag name="REFSHAPE" val="1388927788"/>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ζ1-1"/>
  <p:tag name="KSO_WM_UNIT_TYPE" val="i"/>
  <p:tag name="KSO_WM_UNIT_INDEX" val="1"/>
  <p:tag name="KSO_WM_UNIT_ID" val="crop20194958_1*i*1"/>
  <p:tag name="KSO_WM_TEMPLATE_CATEGORY" val="crop"/>
  <p:tag name="KSO_WM_TEMPLATE_INDEX" val="20194958"/>
  <p:tag name="KSO_WM_UNIT_LAYERLEVEL" val="1"/>
  <p:tag name="KSO_WM_TAG_VERSION" val="1.0"/>
  <p:tag name="KSO_WM_BEAUTIFY_FLAG" val="#wm#"/>
</p:tagLst>
</file>

<file path=ppt/tags/tag73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37.xml><?xml version="1.0" encoding="utf-8"?>
<p:tagLst xmlns:p="http://schemas.openxmlformats.org/presentationml/2006/main">
  <p:tag name="KSO_WM_UNIT_TIMELINE_IDINGROUP" val="6"/>
  <p:tag name="KSO_WM_UNIT_TIMELINE_EMPHASIS_ID" val="3"/>
  <p:tag name="KSO_WM_UNIT_ADJUSTLAYOUT_ID" val="48"/>
  <p:tag name="KSO_WM_UNIT_PRESET_TEXT" val="简单地描述该时间点发生的一些事件"/>
  <p:tag name="KSO_WM_UNIT_NOCLEAR" val="0"/>
  <p:tag name="KSO_WM_UNIT_VALUE" val="2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587_2*m_h_f*1_1_1"/>
  <p:tag name="KSO_WM_TEMPLATE_CATEGORY" val="diagram"/>
  <p:tag name="KSO_WM_TEMPLATE_INDEX" val="20191587"/>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738.xml><?xml version="1.0" encoding="utf-8"?>
<p:tagLst xmlns:p="http://schemas.openxmlformats.org/presentationml/2006/main">
  <p:tag name="KSO_WM_BEAUTIFY_FLAG" val="#wm#"/>
  <p:tag name="KSO_WM_TEMPLATE_CATEGORY" val="diagram"/>
  <p:tag name="KSO_WM_TEMPLATE_INDEX" val="20191587"/>
  <p:tag name="KSO_WM_SLIDE_TIMELINE_TYPE" val="start"/>
  <p:tag name="KSO_WM_SLIDE_MODEL_TYPE" val="timeline"/>
  <p:tag name="KSO_WM_SLIDE_TIMELINE_MINITEMS" val="2"/>
  <p:tag name="KSO_WM_SLIDE_TIMELINE_MAXITEMS" val="2"/>
  <p:tag name="KSO_WM_SLIDE_CONSTRAINT" val="%7b%22slideConstraint%22%3a%7b%22seriesAreas%22%3a%5b%5d%2c%22singleAreas%22%3a%5b%7b%22shapes%22%3a%5b8%5d%2c%22serialConstraintIndex%22%3a-1%2c%22areatextmark%22%3a0%2c%22pictureprocessmark%22%3a0%7d%5d%7d%7d"/>
  <p:tag name="KSO_WM_SLIDE_ID" val="diagram20191587_2"/>
  <p:tag name="KSO_WM_TEMPLATE_SUBCATEGORY" val="0"/>
  <p:tag name="KSO_WM_SLIDE_TYPE" val="text"/>
  <p:tag name="KSO_WM_SLIDE_SUBTYPE" val="diag"/>
  <p:tag name="KSO_WM_SLIDE_ITEM_CNT" val="2"/>
  <p:tag name="KSO_WM_SLIDE_INDEX" val="2"/>
  <p:tag name="KSO_WM_SLIDE_SIZE" val="445.025*391.017"/>
  <p:tag name="KSO_WM_SLIDE_POSITION" val="83.05*152.085"/>
  <p:tag name="KSO_WM_DIAGRAM_GROUP_CODE" val="m1-1"/>
  <p:tag name="KSO_WM_SLIDE_DIAGTYPE" val="m"/>
  <p:tag name="KSO_WM_TAG_VERSION" val="1.0"/>
  <p:tag name="KSO_WM_SLIDE_LAYOUT" val="a_d_m"/>
  <p:tag name="KSO_WM_SLIDE_LAYOUT_CNT" val="1_1_1"/>
  <p:tag name="KSO_WM_SPECIAL_SOURCE" val="bdnull"/>
</p:tagLst>
</file>

<file path=ppt/tags/tag73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741.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74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743.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44.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4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46.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4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74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75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752.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753.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5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755.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 name="KSO_WM_UNIT_PLACING_PICTURE_USER_VIEWPORT" val="{&quot;height&quot;:2344,&quot;width&quot;:3399}"/>
</p:tagLst>
</file>

<file path=ppt/tags/tag75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5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5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6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6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6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6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6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6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67.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768.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769.xml><?xml version="1.0" encoding="utf-8"?>
<p:tagLst xmlns:p="http://schemas.openxmlformats.org/presentationml/2006/main">
  <p:tag name="KSO_DOCER_TEMPLATE_OPEN_ONCE_MARK"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6279</Words>
  <Application>WPS 演示</Application>
  <PresentationFormat>在屏幕上显示</PresentationFormat>
  <Paragraphs>349</Paragraphs>
  <Slides>37</Slides>
  <Notes>0</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37</vt:i4>
      </vt:variant>
    </vt:vector>
  </HeadingPairs>
  <TitlesOfParts>
    <vt:vector size="55"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Calibri</vt:lpstr>
      <vt:lpstr>Arial Unicode MS</vt:lpstr>
      <vt:lpstr>2_Office 主题​​</vt:lpstr>
      <vt:lpstr>1_Office 主题​​</vt:lpstr>
      <vt:lpstr>3_Office 主题​​</vt:lpstr>
      <vt:lpstr>5_Office 主题​​</vt:lpstr>
      <vt:lpstr>6_Office 主题​​</vt:lpstr>
      <vt:lpstr>项目二  信用与利息</vt:lpstr>
      <vt:lpstr>PowerPoint 演示文稿</vt:lpstr>
      <vt:lpstr>PowerPoint 演示文稿</vt:lpstr>
      <vt:lpstr>PowerPoint 演示文稿</vt:lpstr>
      <vt:lpstr>任务一  信用概述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通货膨胀的定义及其 测量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通货膨胀的成因与治理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175</cp:revision>
  <dcterms:created xsi:type="dcterms:W3CDTF">2009-11-12T00:16:00Z</dcterms:created>
  <dcterms:modified xsi:type="dcterms:W3CDTF">2022-02-26T06:17:15Z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FE2854314D214F57B1A420E1B02D519B</vt:lpwstr>
  </property>
</Properties>
</file>